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Default Extension="wav" ContentType="audio/wav"/>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908" r:id="rId2"/>
    <p:sldMasterId id="2147483995" r:id="rId3"/>
    <p:sldMasterId id="2147484007" r:id="rId4"/>
  </p:sldMasterIdLst>
  <p:notesMasterIdLst>
    <p:notesMasterId r:id="rId101"/>
  </p:notesMasterIdLst>
  <p:handoutMasterIdLst>
    <p:handoutMasterId r:id="rId102"/>
  </p:handoutMasterIdLst>
  <p:sldIdLst>
    <p:sldId id="386" r:id="rId5"/>
    <p:sldId id="387" r:id="rId6"/>
    <p:sldId id="392" r:id="rId7"/>
    <p:sldId id="393" r:id="rId8"/>
    <p:sldId id="470" r:id="rId9"/>
    <p:sldId id="436" r:id="rId10"/>
    <p:sldId id="437" r:id="rId11"/>
    <p:sldId id="449" r:id="rId12"/>
    <p:sldId id="476" r:id="rId13"/>
    <p:sldId id="451" r:id="rId14"/>
    <p:sldId id="452" r:id="rId15"/>
    <p:sldId id="477" r:id="rId16"/>
    <p:sldId id="461" r:id="rId17"/>
    <p:sldId id="478" r:id="rId18"/>
    <p:sldId id="455" r:id="rId19"/>
    <p:sldId id="471" r:id="rId20"/>
    <p:sldId id="432" r:id="rId21"/>
    <p:sldId id="435" r:id="rId22"/>
    <p:sldId id="329" r:id="rId23"/>
    <p:sldId id="379" r:id="rId24"/>
    <p:sldId id="380" r:id="rId25"/>
    <p:sldId id="481" r:id="rId26"/>
    <p:sldId id="381" r:id="rId27"/>
    <p:sldId id="383" r:id="rId28"/>
    <p:sldId id="384" r:id="rId29"/>
    <p:sldId id="385" r:id="rId30"/>
    <p:sldId id="445" r:id="rId31"/>
    <p:sldId id="462" r:id="rId32"/>
    <p:sldId id="463" r:id="rId33"/>
    <p:sldId id="434" r:id="rId34"/>
    <p:sldId id="458" r:id="rId35"/>
    <p:sldId id="333" r:id="rId36"/>
    <p:sldId id="429" r:id="rId37"/>
    <p:sldId id="459" r:id="rId38"/>
    <p:sldId id="428" r:id="rId39"/>
    <p:sldId id="431" r:id="rId40"/>
    <p:sldId id="334" r:id="rId41"/>
    <p:sldId id="336" r:id="rId42"/>
    <p:sldId id="402" r:id="rId43"/>
    <p:sldId id="311" r:id="rId44"/>
    <p:sldId id="312" r:id="rId45"/>
    <p:sldId id="313" r:id="rId46"/>
    <p:sldId id="460" r:id="rId47"/>
    <p:sldId id="314" r:id="rId48"/>
    <p:sldId id="374" r:id="rId49"/>
    <p:sldId id="375" r:id="rId50"/>
    <p:sldId id="318" r:id="rId51"/>
    <p:sldId id="319" r:id="rId52"/>
    <p:sldId id="320" r:id="rId53"/>
    <p:sldId id="321" r:id="rId54"/>
    <p:sldId id="322" r:id="rId55"/>
    <p:sldId id="323" r:id="rId56"/>
    <p:sldId id="324" r:id="rId57"/>
    <p:sldId id="326" r:id="rId58"/>
    <p:sldId id="361" r:id="rId59"/>
    <p:sldId id="363" r:id="rId60"/>
    <p:sldId id="364" r:id="rId61"/>
    <p:sldId id="366" r:id="rId62"/>
    <p:sldId id="367" r:id="rId63"/>
    <p:sldId id="368" r:id="rId64"/>
    <p:sldId id="369" r:id="rId65"/>
    <p:sldId id="370" r:id="rId66"/>
    <p:sldId id="371" r:id="rId67"/>
    <p:sldId id="372" r:id="rId68"/>
    <p:sldId id="403" r:id="rId69"/>
    <p:sldId id="404" r:id="rId70"/>
    <p:sldId id="405" r:id="rId71"/>
    <p:sldId id="406" r:id="rId72"/>
    <p:sldId id="482" r:id="rId73"/>
    <p:sldId id="409" r:id="rId74"/>
    <p:sldId id="410" r:id="rId75"/>
    <p:sldId id="411" r:id="rId76"/>
    <p:sldId id="413" r:id="rId77"/>
    <p:sldId id="422" r:id="rId78"/>
    <p:sldId id="424" r:id="rId79"/>
    <p:sldId id="425" r:id="rId80"/>
    <p:sldId id="472" r:id="rId81"/>
    <p:sldId id="473" r:id="rId82"/>
    <p:sldId id="474" r:id="rId83"/>
    <p:sldId id="475" r:id="rId84"/>
    <p:sldId id="339" r:id="rId85"/>
    <p:sldId id="340" r:id="rId86"/>
    <p:sldId id="341" r:id="rId87"/>
    <p:sldId id="342" r:id="rId88"/>
    <p:sldId id="343" r:id="rId89"/>
    <p:sldId id="348" r:id="rId90"/>
    <p:sldId id="351" r:id="rId91"/>
    <p:sldId id="353" r:id="rId92"/>
    <p:sldId id="354" r:id="rId93"/>
    <p:sldId id="355" r:id="rId94"/>
    <p:sldId id="356" r:id="rId95"/>
    <p:sldId id="357" r:id="rId96"/>
    <p:sldId id="358" r:id="rId97"/>
    <p:sldId id="359" r:id="rId98"/>
    <p:sldId id="400" r:id="rId99"/>
    <p:sldId id="430" r:id="rId10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06" autoAdjust="0"/>
  </p:normalViewPr>
  <p:slideViewPr>
    <p:cSldViewPr>
      <p:cViewPr varScale="1">
        <p:scale>
          <a:sx n="78" d="100"/>
          <a:sy n="78" d="100"/>
        </p:scale>
        <p:origin x="-27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4803E9-1EED-4907-B247-C9B2DBAD40E0}"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fa-IR"/>
        </a:p>
      </dgm:t>
    </dgm:pt>
    <dgm:pt modelId="{CDE178F0-2B45-4321-A5E7-E232C1AB4AF4}">
      <dgm:prSet custT="1"/>
      <dgm:spPr/>
      <dgm:t>
        <a:bodyPr/>
        <a:lstStyle/>
        <a:p>
          <a:pPr rtl="1"/>
          <a:r>
            <a:rPr lang="fa-IR" sz="2400" b="0" dirty="0" smtClean="0">
              <a:cs typeface="B Zar" pitchFamily="2" charset="-78"/>
            </a:rPr>
            <a:t>چه چیز :  </a:t>
          </a:r>
          <a:r>
            <a:rPr lang="fa-IR" sz="2400" b="0" dirty="0" smtClean="0">
              <a:solidFill>
                <a:srgbClr val="FFFF00"/>
              </a:solidFill>
              <a:effectLst>
                <a:outerShdw blurRad="38100" dist="38100" dir="2700000" algn="tl">
                  <a:srgbClr val="000000"/>
                </a:outerShdw>
              </a:effectLst>
              <a:latin typeface="Times New Roman" pitchFamily="18" charset="0"/>
              <a:cs typeface="B Zar" pitchFamily="2" charset="-78"/>
            </a:rPr>
            <a:t>افزایش آگاهی سرپرستاران در زمینه استانداردهاي اعتباربخشي </a:t>
          </a:r>
          <a:endParaRPr lang="fa-IR" sz="2400" b="0" dirty="0">
            <a:cs typeface="B Zar" pitchFamily="2" charset="-78"/>
          </a:endParaRPr>
        </a:p>
      </dgm:t>
    </dgm:pt>
    <dgm:pt modelId="{EC4A5808-EE55-4147-847D-35C5D9514877}" type="parTrans" cxnId="{9778097C-22F9-442F-92E1-EF71C4AA05AE}">
      <dgm:prSet/>
      <dgm:spPr/>
      <dgm:t>
        <a:bodyPr/>
        <a:lstStyle/>
        <a:p>
          <a:pPr rtl="1"/>
          <a:endParaRPr lang="fa-IR" sz="2400" b="0">
            <a:cs typeface="B Zar" pitchFamily="2" charset="-78"/>
          </a:endParaRPr>
        </a:p>
      </dgm:t>
    </dgm:pt>
    <dgm:pt modelId="{192998F3-AC69-49EF-A3AF-A92FB1216DC5}" type="sibTrans" cxnId="{9778097C-22F9-442F-92E1-EF71C4AA05AE}">
      <dgm:prSet/>
      <dgm:spPr/>
      <dgm:t>
        <a:bodyPr/>
        <a:lstStyle/>
        <a:p>
          <a:pPr rtl="1"/>
          <a:endParaRPr lang="fa-IR" sz="2400" b="0">
            <a:cs typeface="B Zar" pitchFamily="2" charset="-78"/>
          </a:endParaRPr>
        </a:p>
      </dgm:t>
    </dgm:pt>
    <dgm:pt modelId="{D4670907-5A27-43CE-A0FE-9A1FC289FA4A}">
      <dgm:prSet custT="1"/>
      <dgm:spPr/>
      <dgm:t>
        <a:bodyPr/>
        <a:lstStyle/>
        <a:p>
          <a:pPr rtl="1"/>
          <a:r>
            <a:rPr lang="fa-IR" sz="2400" b="0" dirty="0" smtClean="0">
              <a:cs typeface="B Zar" pitchFamily="2" charset="-78"/>
            </a:rPr>
            <a:t>کجا :      </a:t>
          </a:r>
          <a:r>
            <a:rPr lang="fa-IR" sz="2400" b="0" dirty="0" smtClean="0">
              <a:solidFill>
                <a:srgbClr val="FFFF00"/>
              </a:solidFill>
              <a:effectLst>
                <a:outerShdw blurRad="38100" dist="38100" dir="2700000" algn="tl">
                  <a:srgbClr val="000000"/>
                </a:outerShdw>
              </a:effectLst>
              <a:latin typeface="Times New Roman" pitchFamily="18" charset="0"/>
              <a:cs typeface="B Zar" pitchFamily="2" charset="-78"/>
            </a:rPr>
            <a:t>بيمارستان....</a:t>
          </a:r>
          <a:endParaRPr lang="fa-IR" sz="2400" b="0" dirty="0">
            <a:solidFill>
              <a:srgbClr val="FFFF00"/>
            </a:solidFill>
            <a:effectLst>
              <a:outerShdw blurRad="38100" dist="38100" dir="2700000" algn="tl">
                <a:srgbClr val="000000"/>
              </a:outerShdw>
            </a:effectLst>
            <a:latin typeface="Times New Roman" pitchFamily="18" charset="0"/>
            <a:cs typeface="B Zar" pitchFamily="2" charset="-78"/>
          </a:endParaRPr>
        </a:p>
      </dgm:t>
    </dgm:pt>
    <dgm:pt modelId="{57E2C946-5903-44F9-848F-03D08F0AEBB3}" type="parTrans" cxnId="{6FE486B1-9AC8-4809-9F72-A7B3CFE45217}">
      <dgm:prSet/>
      <dgm:spPr/>
      <dgm:t>
        <a:bodyPr/>
        <a:lstStyle/>
        <a:p>
          <a:pPr rtl="1"/>
          <a:endParaRPr lang="fa-IR" sz="2400" b="0">
            <a:cs typeface="B Zar" pitchFamily="2" charset="-78"/>
          </a:endParaRPr>
        </a:p>
      </dgm:t>
    </dgm:pt>
    <dgm:pt modelId="{C0F3BE00-A459-40B5-A574-3C9A5AF7ED74}" type="sibTrans" cxnId="{6FE486B1-9AC8-4809-9F72-A7B3CFE45217}">
      <dgm:prSet/>
      <dgm:spPr/>
      <dgm:t>
        <a:bodyPr/>
        <a:lstStyle/>
        <a:p>
          <a:pPr rtl="1"/>
          <a:endParaRPr lang="fa-IR" sz="2400" b="0">
            <a:cs typeface="B Zar" pitchFamily="2" charset="-78"/>
          </a:endParaRPr>
        </a:p>
      </dgm:t>
    </dgm:pt>
    <dgm:pt modelId="{5F9D35C7-FC2A-418D-9D9F-09998C9B4BC4}">
      <dgm:prSet custT="1"/>
      <dgm:spPr/>
      <dgm:t>
        <a:bodyPr/>
        <a:lstStyle/>
        <a:p>
          <a:pPr rtl="1"/>
          <a:r>
            <a:rPr lang="fa-IR" sz="2400" b="0" dirty="0" smtClean="0">
              <a:cs typeface="B Zar" pitchFamily="2" charset="-78"/>
            </a:rPr>
            <a:t>چه مقدار  : </a:t>
          </a:r>
          <a:r>
            <a:rPr lang="fa-IR" sz="2400" b="0" dirty="0" smtClean="0">
              <a:solidFill>
                <a:srgbClr val="FFFF00"/>
              </a:solidFill>
              <a:effectLst>
                <a:outerShdw blurRad="38100" dist="38100" dir="2700000" algn="tl">
                  <a:srgbClr val="000000"/>
                </a:outerShdw>
              </a:effectLst>
              <a:latin typeface="Times New Roman" pitchFamily="18" charset="0"/>
              <a:cs typeface="B Zar" pitchFamily="2" charset="-78"/>
            </a:rPr>
            <a:t>100 درصد</a:t>
          </a:r>
          <a:endParaRPr lang="fa-IR" sz="2400" b="0" dirty="0">
            <a:cs typeface="B Zar" pitchFamily="2" charset="-78"/>
          </a:endParaRPr>
        </a:p>
      </dgm:t>
    </dgm:pt>
    <dgm:pt modelId="{0C97CDE6-F3CB-474A-9FBF-A0D478E32D01}" type="parTrans" cxnId="{7C4FF19C-47DA-4BE3-8378-F420D855663B}">
      <dgm:prSet/>
      <dgm:spPr/>
      <dgm:t>
        <a:bodyPr/>
        <a:lstStyle/>
        <a:p>
          <a:pPr rtl="1"/>
          <a:endParaRPr lang="fa-IR" sz="2400" b="0">
            <a:cs typeface="B Zar" pitchFamily="2" charset="-78"/>
          </a:endParaRPr>
        </a:p>
      </dgm:t>
    </dgm:pt>
    <dgm:pt modelId="{79214E55-CDD9-4A08-A151-5E379F70BE50}" type="sibTrans" cxnId="{7C4FF19C-47DA-4BE3-8378-F420D855663B}">
      <dgm:prSet/>
      <dgm:spPr/>
      <dgm:t>
        <a:bodyPr/>
        <a:lstStyle/>
        <a:p>
          <a:pPr rtl="1"/>
          <a:endParaRPr lang="fa-IR" sz="2400" b="0">
            <a:cs typeface="B Zar" pitchFamily="2" charset="-78"/>
          </a:endParaRPr>
        </a:p>
      </dgm:t>
    </dgm:pt>
    <dgm:pt modelId="{1D500526-BBBF-469F-870E-CD861862F3C6}">
      <dgm:prSet custT="1"/>
      <dgm:spPr/>
      <dgm:t>
        <a:bodyPr/>
        <a:lstStyle/>
        <a:p>
          <a:pPr rtl="1"/>
          <a:r>
            <a:rPr lang="fa-IR" sz="2400" b="0" dirty="0" smtClean="0">
              <a:cs typeface="B Zar" pitchFamily="2" charset="-78"/>
            </a:rPr>
            <a:t>چه زمانی : </a:t>
          </a:r>
          <a:r>
            <a:rPr lang="fa-IR" sz="2400" b="0" dirty="0" smtClean="0">
              <a:solidFill>
                <a:srgbClr val="FFFF00"/>
              </a:solidFill>
              <a:effectLst>
                <a:outerShdw blurRad="38100" dist="38100" dir="2700000" algn="tl">
                  <a:srgbClr val="000000"/>
                </a:outerShdw>
              </a:effectLst>
              <a:latin typeface="Times New Roman" pitchFamily="18" charset="0"/>
              <a:cs typeface="B Zar" pitchFamily="2" charset="-78"/>
            </a:rPr>
            <a:t>تا پایان ارديبهشت 93</a:t>
          </a:r>
          <a:endParaRPr lang="fa-IR" sz="2400" b="0" dirty="0">
            <a:cs typeface="B Zar" pitchFamily="2" charset="-78"/>
          </a:endParaRPr>
        </a:p>
      </dgm:t>
    </dgm:pt>
    <dgm:pt modelId="{DD51B226-4E0F-4CBC-901C-12A2269DD5BD}" type="parTrans" cxnId="{687D61B3-2B6E-47B5-B84B-AEBD0A3EF5CC}">
      <dgm:prSet/>
      <dgm:spPr/>
      <dgm:t>
        <a:bodyPr/>
        <a:lstStyle/>
        <a:p>
          <a:pPr rtl="1"/>
          <a:endParaRPr lang="fa-IR" sz="2400" b="0">
            <a:cs typeface="B Zar" pitchFamily="2" charset="-78"/>
          </a:endParaRPr>
        </a:p>
      </dgm:t>
    </dgm:pt>
    <dgm:pt modelId="{8962D75C-BF72-475C-9565-60452F469657}" type="sibTrans" cxnId="{687D61B3-2B6E-47B5-B84B-AEBD0A3EF5CC}">
      <dgm:prSet/>
      <dgm:spPr/>
      <dgm:t>
        <a:bodyPr/>
        <a:lstStyle/>
        <a:p>
          <a:pPr rtl="1"/>
          <a:endParaRPr lang="fa-IR" sz="2400" b="0">
            <a:cs typeface="B Zar" pitchFamily="2" charset="-78"/>
          </a:endParaRPr>
        </a:p>
      </dgm:t>
    </dgm:pt>
    <dgm:pt modelId="{E3629175-AD4D-414D-8E48-812E0CC76E6F}" type="pres">
      <dgm:prSet presAssocID="{044803E9-1EED-4907-B247-C9B2DBAD40E0}" presName="linear" presStyleCnt="0">
        <dgm:presLayoutVars>
          <dgm:animLvl val="lvl"/>
          <dgm:resizeHandles val="exact"/>
        </dgm:presLayoutVars>
      </dgm:prSet>
      <dgm:spPr/>
      <dgm:t>
        <a:bodyPr/>
        <a:lstStyle/>
        <a:p>
          <a:pPr rtl="1"/>
          <a:endParaRPr lang="fa-IR"/>
        </a:p>
      </dgm:t>
    </dgm:pt>
    <dgm:pt modelId="{44CED761-4C55-41F0-B7D5-D585113E14FD}" type="pres">
      <dgm:prSet presAssocID="{CDE178F0-2B45-4321-A5E7-E232C1AB4AF4}" presName="parentText" presStyleLbl="node1" presStyleIdx="0" presStyleCnt="4">
        <dgm:presLayoutVars>
          <dgm:chMax val="0"/>
          <dgm:bulletEnabled val="1"/>
        </dgm:presLayoutVars>
      </dgm:prSet>
      <dgm:spPr/>
      <dgm:t>
        <a:bodyPr/>
        <a:lstStyle/>
        <a:p>
          <a:pPr rtl="1"/>
          <a:endParaRPr lang="fa-IR"/>
        </a:p>
      </dgm:t>
    </dgm:pt>
    <dgm:pt modelId="{48097B6A-6B2E-4E2B-8FF7-A791F23B5A3E}" type="pres">
      <dgm:prSet presAssocID="{192998F3-AC69-49EF-A3AF-A92FB1216DC5}" presName="spacer" presStyleCnt="0"/>
      <dgm:spPr/>
    </dgm:pt>
    <dgm:pt modelId="{462B1085-E390-488E-91D7-C43B087C33F6}" type="pres">
      <dgm:prSet presAssocID="{D4670907-5A27-43CE-A0FE-9A1FC289FA4A}" presName="parentText" presStyleLbl="node1" presStyleIdx="1" presStyleCnt="4" custLinFactY="-7632" custLinFactNeighborY="-100000">
        <dgm:presLayoutVars>
          <dgm:chMax val="0"/>
          <dgm:bulletEnabled val="1"/>
        </dgm:presLayoutVars>
      </dgm:prSet>
      <dgm:spPr/>
      <dgm:t>
        <a:bodyPr/>
        <a:lstStyle/>
        <a:p>
          <a:pPr rtl="1"/>
          <a:endParaRPr lang="fa-IR"/>
        </a:p>
      </dgm:t>
    </dgm:pt>
    <dgm:pt modelId="{F687E1A4-AF61-4092-A4B9-8E6695175532}" type="pres">
      <dgm:prSet presAssocID="{C0F3BE00-A459-40B5-A574-3C9A5AF7ED74}" presName="spacer" presStyleCnt="0"/>
      <dgm:spPr/>
    </dgm:pt>
    <dgm:pt modelId="{22E64F92-68CC-40C1-94DE-FF551177ECC7}" type="pres">
      <dgm:prSet presAssocID="{5F9D35C7-FC2A-418D-9D9F-09998C9B4BC4}" presName="parentText" presStyleLbl="node1" presStyleIdx="2" presStyleCnt="4">
        <dgm:presLayoutVars>
          <dgm:chMax val="0"/>
          <dgm:bulletEnabled val="1"/>
        </dgm:presLayoutVars>
      </dgm:prSet>
      <dgm:spPr/>
      <dgm:t>
        <a:bodyPr/>
        <a:lstStyle/>
        <a:p>
          <a:pPr rtl="1"/>
          <a:endParaRPr lang="fa-IR"/>
        </a:p>
      </dgm:t>
    </dgm:pt>
    <dgm:pt modelId="{FAEB8756-9496-49E4-AB9A-512C81E318DD}" type="pres">
      <dgm:prSet presAssocID="{79214E55-CDD9-4A08-A151-5E379F70BE50}" presName="spacer" presStyleCnt="0"/>
      <dgm:spPr/>
    </dgm:pt>
    <dgm:pt modelId="{644FCEE9-AB24-415E-9A07-E2FA5B37FEE1}" type="pres">
      <dgm:prSet presAssocID="{1D500526-BBBF-469F-870E-CD861862F3C6}" presName="parentText" presStyleLbl="node1" presStyleIdx="3" presStyleCnt="4">
        <dgm:presLayoutVars>
          <dgm:chMax val="0"/>
          <dgm:bulletEnabled val="1"/>
        </dgm:presLayoutVars>
      </dgm:prSet>
      <dgm:spPr/>
      <dgm:t>
        <a:bodyPr/>
        <a:lstStyle/>
        <a:p>
          <a:pPr rtl="1"/>
          <a:endParaRPr lang="fa-IR"/>
        </a:p>
      </dgm:t>
    </dgm:pt>
  </dgm:ptLst>
  <dgm:cxnLst>
    <dgm:cxn modelId="{B10EB3AD-088A-4324-A915-B4B0B8216E4F}" type="presOf" srcId="{044803E9-1EED-4907-B247-C9B2DBAD40E0}" destId="{E3629175-AD4D-414D-8E48-812E0CC76E6F}" srcOrd="0" destOrd="0" presId="urn:microsoft.com/office/officeart/2005/8/layout/vList2"/>
    <dgm:cxn modelId="{E4777C74-AB45-4124-9323-FA318322F425}" type="presOf" srcId="{D4670907-5A27-43CE-A0FE-9A1FC289FA4A}" destId="{462B1085-E390-488E-91D7-C43B087C33F6}" srcOrd="0" destOrd="0" presId="urn:microsoft.com/office/officeart/2005/8/layout/vList2"/>
    <dgm:cxn modelId="{687D61B3-2B6E-47B5-B84B-AEBD0A3EF5CC}" srcId="{044803E9-1EED-4907-B247-C9B2DBAD40E0}" destId="{1D500526-BBBF-469F-870E-CD861862F3C6}" srcOrd="3" destOrd="0" parTransId="{DD51B226-4E0F-4CBC-901C-12A2269DD5BD}" sibTransId="{8962D75C-BF72-475C-9565-60452F469657}"/>
    <dgm:cxn modelId="{88C225A2-4A77-4E68-93B5-F550B7BA8646}" type="presOf" srcId="{1D500526-BBBF-469F-870E-CD861862F3C6}" destId="{644FCEE9-AB24-415E-9A07-E2FA5B37FEE1}" srcOrd="0" destOrd="0" presId="urn:microsoft.com/office/officeart/2005/8/layout/vList2"/>
    <dgm:cxn modelId="{371F32A7-7D97-4D02-8540-C5A5FF847C87}" type="presOf" srcId="{CDE178F0-2B45-4321-A5E7-E232C1AB4AF4}" destId="{44CED761-4C55-41F0-B7D5-D585113E14FD}" srcOrd="0" destOrd="0" presId="urn:microsoft.com/office/officeart/2005/8/layout/vList2"/>
    <dgm:cxn modelId="{7C4FF19C-47DA-4BE3-8378-F420D855663B}" srcId="{044803E9-1EED-4907-B247-C9B2DBAD40E0}" destId="{5F9D35C7-FC2A-418D-9D9F-09998C9B4BC4}" srcOrd="2" destOrd="0" parTransId="{0C97CDE6-F3CB-474A-9FBF-A0D478E32D01}" sibTransId="{79214E55-CDD9-4A08-A151-5E379F70BE50}"/>
    <dgm:cxn modelId="{6FE486B1-9AC8-4809-9F72-A7B3CFE45217}" srcId="{044803E9-1EED-4907-B247-C9B2DBAD40E0}" destId="{D4670907-5A27-43CE-A0FE-9A1FC289FA4A}" srcOrd="1" destOrd="0" parTransId="{57E2C946-5903-44F9-848F-03D08F0AEBB3}" sibTransId="{C0F3BE00-A459-40B5-A574-3C9A5AF7ED74}"/>
    <dgm:cxn modelId="{9778097C-22F9-442F-92E1-EF71C4AA05AE}" srcId="{044803E9-1EED-4907-B247-C9B2DBAD40E0}" destId="{CDE178F0-2B45-4321-A5E7-E232C1AB4AF4}" srcOrd="0" destOrd="0" parTransId="{EC4A5808-EE55-4147-847D-35C5D9514877}" sibTransId="{192998F3-AC69-49EF-A3AF-A92FB1216DC5}"/>
    <dgm:cxn modelId="{4CC07912-2F61-46E2-B384-D1063C605D82}" type="presOf" srcId="{5F9D35C7-FC2A-418D-9D9F-09998C9B4BC4}" destId="{22E64F92-68CC-40C1-94DE-FF551177ECC7}" srcOrd="0" destOrd="0" presId="urn:microsoft.com/office/officeart/2005/8/layout/vList2"/>
    <dgm:cxn modelId="{DEE94DB7-2F56-44C3-A4B7-85A9518F1B5B}" type="presParOf" srcId="{E3629175-AD4D-414D-8E48-812E0CC76E6F}" destId="{44CED761-4C55-41F0-B7D5-D585113E14FD}" srcOrd="0" destOrd="0" presId="urn:microsoft.com/office/officeart/2005/8/layout/vList2"/>
    <dgm:cxn modelId="{699B1BBB-2C5D-43C5-AD69-3AC43AD61A0D}" type="presParOf" srcId="{E3629175-AD4D-414D-8E48-812E0CC76E6F}" destId="{48097B6A-6B2E-4E2B-8FF7-A791F23B5A3E}" srcOrd="1" destOrd="0" presId="urn:microsoft.com/office/officeart/2005/8/layout/vList2"/>
    <dgm:cxn modelId="{9C7419EF-E157-43EE-A547-B16FAFE711A0}" type="presParOf" srcId="{E3629175-AD4D-414D-8E48-812E0CC76E6F}" destId="{462B1085-E390-488E-91D7-C43B087C33F6}" srcOrd="2" destOrd="0" presId="urn:microsoft.com/office/officeart/2005/8/layout/vList2"/>
    <dgm:cxn modelId="{3942A98C-2554-472C-9D86-290458CCC29D}" type="presParOf" srcId="{E3629175-AD4D-414D-8E48-812E0CC76E6F}" destId="{F687E1A4-AF61-4092-A4B9-8E6695175532}" srcOrd="3" destOrd="0" presId="urn:microsoft.com/office/officeart/2005/8/layout/vList2"/>
    <dgm:cxn modelId="{74146494-0F40-4D54-A7DA-4485C80CBA81}" type="presParOf" srcId="{E3629175-AD4D-414D-8E48-812E0CC76E6F}" destId="{22E64F92-68CC-40C1-94DE-FF551177ECC7}" srcOrd="4" destOrd="0" presId="urn:microsoft.com/office/officeart/2005/8/layout/vList2"/>
    <dgm:cxn modelId="{5333CEA2-FB2D-4E3E-ACA6-2E578030380D}" type="presParOf" srcId="{E3629175-AD4D-414D-8E48-812E0CC76E6F}" destId="{FAEB8756-9496-49E4-AB9A-512C81E318DD}" srcOrd="5" destOrd="0" presId="urn:microsoft.com/office/officeart/2005/8/layout/vList2"/>
    <dgm:cxn modelId="{007CD961-F66E-4093-A753-845F70736288}" type="presParOf" srcId="{E3629175-AD4D-414D-8E48-812E0CC76E6F}" destId="{644FCEE9-AB24-415E-9A07-E2FA5B37FEE1}" srcOrd="6" destOrd="0" presId="urn:microsoft.com/office/officeart/2005/8/layout/vList2"/>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35843" name="Rectangle 3"/>
          <p:cNvSpPr>
            <a:spLocks noGrp="1" noChangeArrowheads="1"/>
          </p:cNvSpPr>
          <p:nvPr>
            <p:ph type="dt" sz="quarter"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35844" name="Rectangle 4"/>
          <p:cNvSpPr>
            <a:spLocks noGrp="1" noChangeArrowheads="1"/>
          </p:cNvSpPr>
          <p:nvPr>
            <p:ph type="ftr" sz="quarter" idx="2"/>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35845" name="Rectangle 5"/>
          <p:cNvSpPr>
            <a:spLocks noGrp="1" noChangeArrowheads="1"/>
          </p:cNvSpPr>
          <p:nvPr>
            <p:ph type="sldNum" sz="quarter" idx="3"/>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fld id="{4D8BB606-BCD4-4ACC-ACD2-888A1B13CC18}" type="slidenum">
              <a:rPr lang="ar-SA"/>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604C0B1F-43A8-4B4E-BD39-27CC3A15AE5A}" type="datetimeFigureOut">
              <a:rPr lang="en-US"/>
              <a:pPr>
                <a:defRPr/>
              </a:pPr>
              <a:t>11/12/2014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38298CEA-3801-418E-BA53-130F903AA11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324206-810A-464A-B6CC-74888525CB8A}" type="slidenum">
              <a:rPr lang="en-US" smtClean="0">
                <a:latin typeface="Arial" charset="0"/>
                <a:cs typeface="Arial" charset="0"/>
              </a:rPr>
              <a:pPr/>
              <a:t>26</a:t>
            </a:fld>
            <a:endParaRPr lang="en-US"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953A39D-863D-4FEB-B803-4B9AE212EB13}" type="slidenum">
              <a:rPr lang="ar-SA" smtClean="0">
                <a:latin typeface="Arial" charset="0"/>
                <a:cs typeface="Arial" charset="0"/>
              </a:rPr>
              <a:pPr/>
              <a:t>89</a:t>
            </a:fld>
            <a:endParaRPr lang="en-US" smtClean="0">
              <a:latin typeface="Arial" charset="0"/>
              <a:cs typeface="Arial" charset="0"/>
            </a:endParaRPr>
          </a:p>
        </p:txBody>
      </p:sp>
      <p:sp>
        <p:nvSpPr>
          <p:cNvPr id="115715" name="Rectangle 2"/>
          <p:cNvSpPr>
            <a:spLocks noRo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93259C2-E60C-449F-8676-CED50D0438CF}" type="slidenum">
              <a:rPr lang="ar-SA" smtClean="0">
                <a:latin typeface="Arial" charset="0"/>
                <a:cs typeface="Arial" charset="0"/>
              </a:rPr>
              <a:pPr/>
              <a:t>90</a:t>
            </a:fld>
            <a:endParaRPr lang="en-US" smtClean="0">
              <a:latin typeface="Arial" charset="0"/>
              <a:cs typeface="Arial" charset="0"/>
            </a:endParaRPr>
          </a:p>
        </p:txBody>
      </p:sp>
      <p:sp>
        <p:nvSpPr>
          <p:cNvPr id="116739" name="Rectangle 2"/>
          <p:cNvSpPr>
            <a:spLocks noRo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D9859BB-798F-4235-8D71-D31808B086FE}" type="slidenum">
              <a:rPr lang="ar-SA" smtClean="0">
                <a:latin typeface="Arial" charset="0"/>
                <a:cs typeface="Arial" charset="0"/>
              </a:rPr>
              <a:pPr/>
              <a:t>91</a:t>
            </a:fld>
            <a:endParaRPr lang="en-US" smtClean="0">
              <a:latin typeface="Arial" charset="0"/>
              <a:cs typeface="Arial" charset="0"/>
            </a:endParaRPr>
          </a:p>
        </p:txBody>
      </p:sp>
      <p:sp>
        <p:nvSpPr>
          <p:cNvPr id="117763" name="Rectangle 2"/>
          <p:cNvSpPr>
            <a:spLocks noRot="1" noChangeArrowheads="1" noTextEdit="1"/>
          </p:cNvSpPr>
          <p:nvPr>
            <p:ph type="sldImg"/>
          </p:nvPr>
        </p:nvSpPr>
        <p:spPr bwMode="auto">
          <a:noFill/>
          <a:ln>
            <a:solidFill>
              <a:srgbClr val="000000"/>
            </a:solidFill>
            <a:miter lim="800000"/>
            <a:headEnd/>
            <a:tailEnd/>
          </a:ln>
        </p:spPr>
      </p:sp>
      <p:sp>
        <p:nvSpPr>
          <p:cNvPr id="1177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4B84839-0C92-4518-9CB3-A06234927E3C}" type="slidenum">
              <a:rPr lang="ar-SA" smtClean="0">
                <a:latin typeface="Arial" charset="0"/>
                <a:cs typeface="Arial" charset="0"/>
              </a:rPr>
              <a:pPr/>
              <a:t>92</a:t>
            </a:fld>
            <a:endParaRPr lang="en-US" smtClean="0">
              <a:latin typeface="Arial" charset="0"/>
              <a:cs typeface="Arial" charset="0"/>
            </a:endParaRPr>
          </a:p>
        </p:txBody>
      </p:sp>
      <p:sp>
        <p:nvSpPr>
          <p:cNvPr id="118787" name="Rectangle 2"/>
          <p:cNvSpPr>
            <a:spLocks noRot="1" noChangeArrowheads="1" noTextEdit="1"/>
          </p:cNvSpPr>
          <p:nvPr>
            <p:ph type="sldImg"/>
          </p:nvPr>
        </p:nvSpPr>
        <p:spPr bwMode="auto">
          <a:noFill/>
          <a:ln>
            <a:solidFill>
              <a:srgbClr val="000000"/>
            </a:solidFill>
            <a:miter lim="800000"/>
            <a:headEnd/>
            <a:tailEnd/>
          </a:ln>
        </p:spPr>
      </p:sp>
      <p:sp>
        <p:nvSpPr>
          <p:cNvPr id="1187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87CA639-3E9B-477B-AD45-95DDDF0D5E49}" type="slidenum">
              <a:rPr lang="ar-SA" smtClean="0">
                <a:latin typeface="Arial" charset="0"/>
                <a:cs typeface="Arial" charset="0"/>
              </a:rPr>
              <a:pPr/>
              <a:t>93</a:t>
            </a:fld>
            <a:endParaRPr lang="en-US" smtClean="0">
              <a:latin typeface="Arial" charset="0"/>
              <a:cs typeface="Arial" charset="0"/>
            </a:endParaRPr>
          </a:p>
        </p:txBody>
      </p:sp>
      <p:sp>
        <p:nvSpPr>
          <p:cNvPr id="119811" name="Rectangle 2"/>
          <p:cNvSpPr>
            <a:spLocks noRo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B1F011B-96C5-43EB-8747-9466F286A4FE}" type="slidenum">
              <a:rPr lang="ar-SA" smtClean="0">
                <a:latin typeface="Arial" charset="0"/>
                <a:cs typeface="Arial" charset="0"/>
              </a:rPr>
              <a:pPr/>
              <a:t>94</a:t>
            </a:fld>
            <a:endParaRPr lang="en-US" smtClean="0">
              <a:latin typeface="Arial" charset="0"/>
              <a:cs typeface="Arial" charset="0"/>
            </a:endParaRPr>
          </a:p>
        </p:txBody>
      </p:sp>
      <p:sp>
        <p:nvSpPr>
          <p:cNvPr id="120835" name="Rectangle 2"/>
          <p:cNvSpPr>
            <a:spLocks noRot="1" noChangeArrowheads="1" noTextEdit="1"/>
          </p:cNvSpPr>
          <p:nvPr>
            <p:ph type="sldImg"/>
          </p:nvPr>
        </p:nvSpPr>
        <p:spPr bwMode="auto">
          <a:noFill/>
          <a:ln>
            <a:solidFill>
              <a:srgbClr val="000000"/>
            </a:solidFill>
            <a:miter lim="800000"/>
            <a:headEnd/>
            <a:tailEnd/>
          </a:ln>
        </p:spPr>
      </p:sp>
      <p:sp>
        <p:nvSpPr>
          <p:cNvPr id="1208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562A68E-E1F6-4349-A319-ED734EBE357C}" type="slidenum">
              <a:rPr lang="ar-SA" smtClean="0">
                <a:latin typeface="Arial" charset="0"/>
                <a:cs typeface="Arial" charset="0"/>
              </a:rPr>
              <a:pPr/>
              <a:t>81</a:t>
            </a:fld>
            <a:endParaRPr lang="en-US" smtClean="0">
              <a:latin typeface="Arial" charset="0"/>
              <a:cs typeface="Arial" charset="0"/>
            </a:endParaRPr>
          </a:p>
        </p:txBody>
      </p:sp>
      <p:sp>
        <p:nvSpPr>
          <p:cNvPr id="107523" name="Rectangle 2"/>
          <p:cNvSpPr>
            <a:spLocks noRot="1" noChangeArrowheads="1" noTextEdit="1"/>
          </p:cNvSpPr>
          <p:nvPr>
            <p:ph type="sldImg"/>
          </p:nvPr>
        </p:nvSpPr>
        <p:spPr bwMode="auto">
          <a:noFill/>
          <a:ln>
            <a:solidFill>
              <a:srgbClr val="000000"/>
            </a:solidFill>
            <a:miter lim="800000"/>
            <a:headEnd/>
            <a:tailEnd/>
          </a:ln>
        </p:spPr>
      </p:sp>
      <p:sp>
        <p:nvSpPr>
          <p:cNvPr id="1075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EB30A9B-E222-4FA9-A160-47FF08532D15}" type="slidenum">
              <a:rPr lang="ar-SA" smtClean="0">
                <a:latin typeface="Arial" charset="0"/>
                <a:cs typeface="Arial" charset="0"/>
              </a:rPr>
              <a:pPr/>
              <a:t>82</a:t>
            </a:fld>
            <a:endParaRPr lang="en-US" smtClean="0">
              <a:latin typeface="Arial" charset="0"/>
              <a:cs typeface="Arial" charset="0"/>
            </a:endParaRPr>
          </a:p>
        </p:txBody>
      </p:sp>
      <p:sp>
        <p:nvSpPr>
          <p:cNvPr id="108547" name="Rectangle 2"/>
          <p:cNvSpPr>
            <a:spLocks noRo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AAF59EC-1BDF-4B11-A55C-93C1BFD7A472}" type="slidenum">
              <a:rPr lang="ar-SA" smtClean="0">
                <a:latin typeface="Arial" charset="0"/>
                <a:cs typeface="Arial" charset="0"/>
              </a:rPr>
              <a:pPr/>
              <a:t>83</a:t>
            </a:fld>
            <a:endParaRPr lang="en-US" smtClean="0">
              <a:latin typeface="Arial" charset="0"/>
              <a:cs typeface="Arial" charset="0"/>
            </a:endParaRPr>
          </a:p>
        </p:txBody>
      </p:sp>
      <p:sp>
        <p:nvSpPr>
          <p:cNvPr id="109571" name="Rectangle 2"/>
          <p:cNvSpPr>
            <a:spLocks noRot="1" noChangeArrowheads="1" noTextEdit="1"/>
          </p:cNvSpPr>
          <p:nvPr>
            <p:ph type="sldImg"/>
          </p:nvPr>
        </p:nvSpPr>
        <p:spPr bwMode="auto">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48EBC47-356C-429A-BF40-A4E158C16A78}" type="slidenum">
              <a:rPr lang="ar-SA" smtClean="0">
                <a:latin typeface="Arial" charset="0"/>
                <a:cs typeface="Arial" charset="0"/>
              </a:rPr>
              <a:pPr/>
              <a:t>84</a:t>
            </a:fld>
            <a:endParaRPr lang="en-US" smtClean="0">
              <a:latin typeface="Arial" charset="0"/>
              <a:cs typeface="Arial" charset="0"/>
            </a:endParaRPr>
          </a:p>
        </p:txBody>
      </p:sp>
      <p:sp>
        <p:nvSpPr>
          <p:cNvPr id="110595" name="Rectangle 2"/>
          <p:cNvSpPr>
            <a:spLocks noRo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6993878-EA32-4019-BA49-B24541EF76E6}" type="slidenum">
              <a:rPr lang="ar-SA" smtClean="0">
                <a:latin typeface="Arial" charset="0"/>
                <a:cs typeface="Arial" charset="0"/>
              </a:rPr>
              <a:pPr/>
              <a:t>85</a:t>
            </a:fld>
            <a:endParaRPr lang="en-US" smtClean="0">
              <a:latin typeface="Arial" charset="0"/>
              <a:cs typeface="Arial" charset="0"/>
            </a:endParaRPr>
          </a:p>
        </p:txBody>
      </p:sp>
      <p:sp>
        <p:nvSpPr>
          <p:cNvPr id="111619" name="Rectangle 2"/>
          <p:cNvSpPr>
            <a:spLocks noRo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419502C-CF4B-49EF-AEB9-0B50338F2A51}" type="slidenum">
              <a:rPr lang="ar-SA" smtClean="0">
                <a:latin typeface="Arial" charset="0"/>
                <a:cs typeface="Arial" charset="0"/>
              </a:rPr>
              <a:pPr/>
              <a:t>86</a:t>
            </a:fld>
            <a:endParaRPr lang="en-US" smtClean="0">
              <a:latin typeface="Arial" charset="0"/>
              <a:cs typeface="Arial" charset="0"/>
            </a:endParaRPr>
          </a:p>
        </p:txBody>
      </p:sp>
      <p:sp>
        <p:nvSpPr>
          <p:cNvPr id="112643" name="Rectangle 2"/>
          <p:cNvSpPr>
            <a:spLocks noRot="1" noChangeArrowheads="1" noTextEdit="1"/>
          </p:cNvSpPr>
          <p:nvPr>
            <p:ph type="sldImg"/>
          </p:nvPr>
        </p:nvSpPr>
        <p:spPr bwMode="auto">
          <a:noFill/>
          <a:ln>
            <a:solidFill>
              <a:srgbClr val="000000"/>
            </a:solidFill>
            <a:miter lim="800000"/>
            <a:headEnd/>
            <a:tailEnd/>
          </a:ln>
        </p:spPr>
      </p:sp>
      <p:sp>
        <p:nvSpPr>
          <p:cNvPr id="1126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50B1703-C989-45D1-91DE-D694B15E1ADF}" type="slidenum">
              <a:rPr lang="ar-SA" smtClean="0">
                <a:latin typeface="Arial" charset="0"/>
                <a:cs typeface="Arial" charset="0"/>
              </a:rPr>
              <a:pPr/>
              <a:t>87</a:t>
            </a:fld>
            <a:endParaRPr lang="en-US" smtClean="0">
              <a:latin typeface="Arial" charset="0"/>
              <a:cs typeface="Arial" charset="0"/>
            </a:endParaRPr>
          </a:p>
        </p:txBody>
      </p:sp>
      <p:sp>
        <p:nvSpPr>
          <p:cNvPr id="113667" name="Rectangle 2"/>
          <p:cNvSpPr>
            <a:spLocks noRot="1" noChangeArrowheads="1" noTextEdit="1"/>
          </p:cNvSpPr>
          <p:nvPr>
            <p:ph type="sldImg"/>
          </p:nvPr>
        </p:nvSpPr>
        <p:spPr bwMode="auto">
          <a:noFill/>
          <a:ln>
            <a:solidFill>
              <a:srgbClr val="000000"/>
            </a:solidFill>
            <a:miter lim="800000"/>
            <a:headEnd/>
            <a:tailEnd/>
          </a:ln>
        </p:spPr>
      </p:sp>
      <p:sp>
        <p:nvSpPr>
          <p:cNvPr id="1136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E407391-3B65-4677-B38E-E4D5E59F546B}" type="slidenum">
              <a:rPr lang="ar-SA" smtClean="0">
                <a:latin typeface="Arial" charset="0"/>
                <a:cs typeface="Arial" charset="0"/>
              </a:rPr>
              <a:pPr/>
              <a:t>88</a:t>
            </a:fld>
            <a:endParaRPr lang="en-US" smtClean="0">
              <a:latin typeface="Arial" charset="0"/>
              <a:cs typeface="Arial" charset="0"/>
            </a:endParaRPr>
          </a:p>
        </p:txBody>
      </p:sp>
      <p:sp>
        <p:nvSpPr>
          <p:cNvPr id="114691" name="Rectangle 2"/>
          <p:cNvSpPr>
            <a:spLocks noRo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defRPr/>
              </a:pPr>
              <a:endParaRPr kumimoji="1" lang="en-US"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a:defRPr/>
              </a:pPr>
              <a:endParaRPr lang="en-GB"/>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a:defRPr/>
              </a:pPr>
              <a:endParaRPr lang="en-GB"/>
            </a:p>
          </p:txBody>
        </p:sp>
      </p:grpSp>
      <p:sp>
        <p:nvSpPr>
          <p:cNvPr id="51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51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defRPr>
                <a:solidFill>
                  <a:schemeClr val="tx1"/>
                </a:solidFill>
              </a:defRPr>
            </a:lvl1pPr>
          </a:lstStyle>
          <a:p>
            <a:r>
              <a:rPr lang="en-US"/>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Rectangle 10"/>
          <p:cNvSpPr>
            <a:spLocks noGrp="1" noChangeArrowheads="1"/>
          </p:cNvSpPr>
          <p:nvPr>
            <p:ph type="ftr" sz="quarter" idx="11"/>
          </p:nvPr>
        </p:nvSpPr>
        <p:spPr/>
        <p:txBody>
          <a:bodyPr/>
          <a:lstStyle>
            <a:lvl1pPr algn="r">
              <a:defRPr/>
            </a:lvl1pPr>
          </a:lstStyle>
          <a:p>
            <a:pPr>
              <a:defRPr/>
            </a:pPr>
            <a:endParaRPr 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C4CC1865-AAA2-402D-AE87-C86CF42ADB81}"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8B145C0-EECE-4A9D-B321-9FB1051C2199}"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D1045481-F4E3-4C1F-A8B7-A75D80348C83}"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81355" y="145426"/>
            <a:ext cx="8651631" cy="796236"/>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81355" y="1147562"/>
            <a:ext cx="8651631" cy="5046669"/>
          </a:xfrm>
        </p:spPr>
        <p:txBody>
          <a:bodyPr/>
          <a:lstStyle/>
          <a:p>
            <a:pPr lvl="0"/>
            <a:r>
              <a:rPr lang="en-US" noProof="0" smtClean="0"/>
              <a:t>Click icon to add table</a:t>
            </a:r>
            <a:endParaRPr lang="en-US" noProof="0"/>
          </a:p>
        </p:txBody>
      </p:sp>
      <p:sp>
        <p:nvSpPr>
          <p:cNvPr id="4" name="Footer Placeholder 3"/>
          <p:cNvSpPr>
            <a:spLocks noGrp="1"/>
          </p:cNvSpPr>
          <p:nvPr>
            <p:ph type="ftr" sz="quarter" idx="10"/>
          </p:nvPr>
        </p:nvSpPr>
        <p:spPr>
          <a:xfrm>
            <a:off x="128588" y="6477000"/>
            <a:ext cx="2262187" cy="381000"/>
          </a:xfrm>
        </p:spPr>
        <p:txBody>
          <a:bodyPr/>
          <a:lstStyle>
            <a:lvl1pPr>
              <a:defRPr/>
            </a:lvl1pPr>
          </a:lstStyle>
          <a:p>
            <a:pPr>
              <a:defRPr/>
            </a:pPr>
            <a:r>
              <a:rPr lang="en-US"/>
              <a:t>Strategic Management    info@sarmadsaidi.com</a:t>
            </a:r>
          </a:p>
        </p:txBody>
      </p:sp>
      <p:sp>
        <p:nvSpPr>
          <p:cNvPr id="5" name="Slide Number Placeholder 4"/>
          <p:cNvSpPr>
            <a:spLocks noGrp="1"/>
          </p:cNvSpPr>
          <p:nvPr>
            <p:ph type="sldNum" sz="quarter" idx="11"/>
          </p:nvPr>
        </p:nvSpPr>
        <p:spPr>
          <a:xfrm>
            <a:off x="8545513" y="6383338"/>
            <a:ext cx="598487" cy="474662"/>
          </a:xfrm>
        </p:spPr>
        <p:txBody>
          <a:bodyPr/>
          <a:lstStyle>
            <a:lvl1pPr>
              <a:defRPr/>
            </a:lvl1pPr>
          </a:lstStyle>
          <a:p>
            <a:pPr>
              <a:defRPr/>
            </a:pPr>
            <a:fld id="{9C048231-2D6A-4A27-9479-162DB32CA24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8C03C0-747F-49C8-B50A-147FA3D3821D}"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8740E8-9D8A-457D-B945-C16BD4255A1F}" type="slidenum">
              <a:rPr lang="ar-SA"/>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784759-8951-41C2-8474-7603CA67919A}" type="slidenum">
              <a:rPr lang="ar-SA"/>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541E85-6A26-4581-9516-FEAF1D03AAC9}" type="slidenum">
              <a:rPr lang="ar-SA"/>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8636B6-0AF5-459D-987E-2ED16CCDAE5F}" type="slidenum">
              <a:rPr lang="ar-SA"/>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6E02DDE-291A-4B6E-BE69-CB33427829BB}" type="slidenum">
              <a:rPr lang="ar-SA"/>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0EE0782-5503-451D-9275-3DFD6D117AED}"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800">
                <a:latin typeface="Times New Roman" pitchFamily="18" charset="0"/>
                <a:cs typeface="Times New Roman" pitchFamily="18" charset="0"/>
              </a:defRPr>
            </a:lvl1pPr>
            <a:lvl2pPr>
              <a:defRPr>
                <a:latin typeface="Times New Roman" pitchFamily="18" charset="0"/>
                <a:cs typeface="Times New Roman" pitchFamily="18" charset="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870E64EA-5255-4B2B-ABA4-B9E6A53FA45E}" type="slidenum">
              <a:rPr lang="ar-SA"/>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EAF0E8-D720-4219-9EBF-2872B19E039B}" type="slidenum">
              <a:rPr lang="ar-SA"/>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9F6CEE-3385-41AC-B263-76A5635F89BA}" type="slidenum">
              <a:rPr lang="ar-SA"/>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57BD8D-FCDA-4185-89C0-95AB9104F2AD}" type="slidenum">
              <a:rPr lang="ar-SA"/>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C6B45D-5D7C-44FA-A242-7A045F08BC40}" type="slidenum">
              <a:rPr lang="ar-SA"/>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8B3B17-11AA-4621-AA6E-F1A583A0672D}" type="slidenum">
              <a:rPr lang="ar-SA"/>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696606-CB2C-4635-BDF0-BF23BE8D75A3}" type="slidenum">
              <a:rPr lang="ar-SA"/>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C8EFB8-95FD-4326-9C37-5307566BD199}" type="slidenum">
              <a:rPr lang="ar-SA"/>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AB1FCB-3717-4126-916D-0D0993B1C948}" type="slidenum">
              <a:rPr lang="ar-SA"/>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90B00FD-36C9-41AA-BA00-F5A63493323B}" type="slidenum">
              <a:rPr lang="ar-SA"/>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CCB417B-3C8C-48C7-84E9-6A4620ED46E2}"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58DFFB8-943C-4676-8586-A9831D46D134}" type="slidenum">
              <a:rPr lang="ar-SA"/>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6CF27C6-87E6-4AA0-8C26-45C375A79D28}" type="slidenum">
              <a:rPr lang="ar-SA"/>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1CDC6F-CA90-4973-84C5-003AFA84C115}" type="slidenum">
              <a:rPr lang="ar-SA"/>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083A64-EBED-49D6-8489-FA3443613AFE}" type="slidenum">
              <a:rPr lang="ar-SA"/>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C91785-87A6-4199-ADC3-026F4DC6A3FC}" type="slidenum">
              <a:rPr lang="ar-SA"/>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1BA4F2-51D2-48B1-8920-F38452519BA2}" type="slidenum">
              <a:rPr lang="ar-SA"/>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F9E65A-8A13-4B50-AD51-F17D6B10C78D}" type="slidenum">
              <a:rPr lang="ar-SA"/>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B49D06-B4BB-472C-A9FE-A0BDFC92E1A4}" type="slidenum">
              <a:rPr lang="ar-SA"/>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5EBCB0-ABA5-4116-AF2B-D268CB89EF40}" type="slidenum">
              <a:rPr lang="ar-SA"/>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D6C603-6BB6-4B68-87FC-9166F7775227}" type="slidenum">
              <a:rPr lang="ar-SA"/>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BB97496-D876-4C82-9DFC-FFFD3E81F422}"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2895600"/>
            <a:ext cx="3770313" cy="3190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0913" y="2895600"/>
            <a:ext cx="3770312" cy="3190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8F69D41-7832-4D31-8EAE-B79C9C3C9B7D}" type="slidenum">
              <a:rPr lang="ar-SA"/>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24A217-13E6-4048-9DF7-05AA7E220404}" type="slidenum">
              <a:rPr lang="ar-SA"/>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D3F7C34-5AB8-4B72-9BD6-D48423BAD3C6}" type="slidenum">
              <a:rPr lang="ar-SA"/>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5DBCD2-E8FE-4DC2-82BD-E990555F0CAC}" type="slidenum">
              <a:rPr lang="ar-SA"/>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F0AA93-9EB8-4B10-9EF0-92D1D06DBBF7}" type="slidenum">
              <a:rPr lang="ar-SA"/>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04D10C-16D5-472B-BFFD-3CD7DAA9BD97}" type="slidenum">
              <a:rPr lang="ar-SA"/>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E9BA4E-8DCE-4DB5-9887-D06180D80695}"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CAC92BB9-0481-4EA0-93FF-0FDC85571213}"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E9F9E8D5-E9B8-4C07-BDAF-00E0033343BE}"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262ACDCE-01C0-4614-BE3A-73B588D6F52C}"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63271F47-F1F6-4639-8824-AC8805362CEE}"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FC974EB3-CF92-4D8A-9EE6-D31A2C6B9113}"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7620000" cy="6858000"/>
            <a:chOff x="0" y="0"/>
            <a:chExt cx="4800" cy="4320"/>
          </a:xfrm>
        </p:grpSpPr>
        <p:grpSp>
          <p:nvGrpSpPr>
            <p:cNvPr id="2056" name="Group 3"/>
            <p:cNvGrpSpPr>
              <a:grpSpLocks/>
            </p:cNvGrpSpPr>
            <p:nvPr userDrawn="1"/>
          </p:nvGrpSpPr>
          <p:grpSpPr bwMode="auto">
            <a:xfrm>
              <a:off x="0" y="0"/>
              <a:ext cx="2016" cy="4320"/>
              <a:chOff x="0" y="0"/>
              <a:chExt cx="2016" cy="4320"/>
            </a:xfrm>
          </p:grpSpPr>
          <p:sp>
            <p:nvSpPr>
              <p:cNvPr id="4100"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a:defRPr/>
                </a:pPr>
                <a:endParaRPr lang="en-GB"/>
              </a:p>
            </p:txBody>
          </p:sp>
          <p:sp>
            <p:nvSpPr>
              <p:cNvPr id="4101"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a:defRPr/>
                </a:pPr>
                <a:endParaRPr lang="en-GB"/>
              </a:p>
            </p:txBody>
          </p:sp>
        </p:grpSp>
        <p:grpSp>
          <p:nvGrpSpPr>
            <p:cNvPr id="2057" name="Group 6"/>
            <p:cNvGrpSpPr>
              <a:grpSpLocks/>
            </p:cNvGrpSpPr>
            <p:nvPr/>
          </p:nvGrpSpPr>
          <p:grpSpPr bwMode="auto">
            <a:xfrm>
              <a:off x="144" y="1248"/>
              <a:ext cx="4656" cy="201"/>
              <a:chOff x="144" y="1248"/>
              <a:chExt cx="4656" cy="201"/>
            </a:xfrm>
          </p:grpSpPr>
          <p:sp>
            <p:nvSpPr>
              <p:cNvPr id="4103"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a:defRPr/>
                </a:pPr>
                <a:endParaRPr lang="en-GB"/>
              </a:p>
            </p:txBody>
          </p:sp>
          <p:sp>
            <p:nvSpPr>
              <p:cNvPr id="4104"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a:defRPr/>
                </a:pPr>
                <a:endParaRPr lang="en-GB"/>
              </a:p>
            </p:txBody>
          </p:sp>
        </p:grpSp>
      </p:grpSp>
      <p:sp>
        <p:nvSpPr>
          <p:cNvPr id="2051"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2" name="Rectangle 10"/>
          <p:cNvSpPr>
            <a:spLocks noGrp="1" noChangeArrowheads="1"/>
          </p:cNvSpPr>
          <p:nvPr>
            <p:ph type="body" idx="1"/>
          </p:nvPr>
        </p:nvSpPr>
        <p:spPr bwMode="auto">
          <a:xfrm>
            <a:off x="838200" y="2895600"/>
            <a:ext cx="7693025" cy="319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7"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Arial" charset="0"/>
                <a:cs typeface="Arial" charset="0"/>
              </a:defRPr>
            </a:lvl1pPr>
          </a:lstStyle>
          <a:p>
            <a:pPr>
              <a:defRPr/>
            </a:pPr>
            <a:endParaRPr lang="en-US"/>
          </a:p>
        </p:txBody>
      </p:sp>
      <p:sp>
        <p:nvSpPr>
          <p:cNvPr id="4108"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4109"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latin typeface="Arial" charset="0"/>
                <a:cs typeface="Arial" charset="0"/>
              </a:defRPr>
            </a:lvl1pPr>
          </a:lstStyle>
          <a:p>
            <a:pPr>
              <a:defRPr/>
            </a:pPr>
            <a:fld id="{FFEDCE4B-DE7C-4DC1-BB5D-C58A2537BB39}"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4158"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 id="2147484159" r:id="rId12"/>
  </p:sldLayoutIdLst>
  <p:txStyles>
    <p:titleStyle>
      <a:lvl1pPr algn="ctr" rtl="1" eaLnBrk="0" fontAlgn="base" hangingPunct="0">
        <a:lnSpc>
          <a:spcPct val="90000"/>
        </a:lnSpc>
        <a:spcBef>
          <a:spcPct val="0"/>
        </a:spcBef>
        <a:spcAft>
          <a:spcPct val="0"/>
        </a:spcAft>
        <a:defRPr sz="3600" b="1">
          <a:solidFill>
            <a:schemeClr val="tx2"/>
          </a:solidFill>
          <a:latin typeface="+mj-lt"/>
          <a:ea typeface="+mj-ea"/>
          <a:cs typeface="+mj-cs"/>
        </a:defRPr>
      </a:lvl1pPr>
      <a:lvl2pPr algn="ctr" rtl="1" eaLnBrk="0" fontAlgn="base" hangingPunct="0">
        <a:lnSpc>
          <a:spcPct val="90000"/>
        </a:lnSpc>
        <a:spcBef>
          <a:spcPct val="0"/>
        </a:spcBef>
        <a:spcAft>
          <a:spcPct val="0"/>
        </a:spcAft>
        <a:defRPr sz="3600" b="1">
          <a:solidFill>
            <a:schemeClr val="tx2"/>
          </a:solidFill>
          <a:latin typeface="Arial" charset="0"/>
          <a:cs typeface="Titr" pitchFamily="2" charset="-78"/>
        </a:defRPr>
      </a:lvl2pPr>
      <a:lvl3pPr algn="ctr" rtl="1" eaLnBrk="0" fontAlgn="base" hangingPunct="0">
        <a:lnSpc>
          <a:spcPct val="90000"/>
        </a:lnSpc>
        <a:spcBef>
          <a:spcPct val="0"/>
        </a:spcBef>
        <a:spcAft>
          <a:spcPct val="0"/>
        </a:spcAft>
        <a:defRPr sz="3600" b="1">
          <a:solidFill>
            <a:schemeClr val="tx2"/>
          </a:solidFill>
          <a:latin typeface="Arial" charset="0"/>
          <a:cs typeface="Titr" pitchFamily="2" charset="-78"/>
        </a:defRPr>
      </a:lvl3pPr>
      <a:lvl4pPr algn="ctr" rtl="1" eaLnBrk="0" fontAlgn="base" hangingPunct="0">
        <a:lnSpc>
          <a:spcPct val="90000"/>
        </a:lnSpc>
        <a:spcBef>
          <a:spcPct val="0"/>
        </a:spcBef>
        <a:spcAft>
          <a:spcPct val="0"/>
        </a:spcAft>
        <a:defRPr sz="3600" b="1">
          <a:solidFill>
            <a:schemeClr val="tx2"/>
          </a:solidFill>
          <a:latin typeface="Arial" charset="0"/>
          <a:cs typeface="Titr" pitchFamily="2" charset="-78"/>
        </a:defRPr>
      </a:lvl4pPr>
      <a:lvl5pPr algn="ctr" rtl="1" eaLnBrk="0" fontAlgn="base" hangingPunct="0">
        <a:lnSpc>
          <a:spcPct val="90000"/>
        </a:lnSpc>
        <a:spcBef>
          <a:spcPct val="0"/>
        </a:spcBef>
        <a:spcAft>
          <a:spcPct val="0"/>
        </a:spcAft>
        <a:defRPr sz="3600" b="1">
          <a:solidFill>
            <a:schemeClr val="tx2"/>
          </a:solidFill>
          <a:latin typeface="Arial" charset="0"/>
          <a:cs typeface="Titr" pitchFamily="2" charset="-78"/>
        </a:defRPr>
      </a:lvl5pPr>
      <a:lvl6pPr marL="457200" algn="ctr" rtl="1" fontAlgn="base">
        <a:lnSpc>
          <a:spcPct val="90000"/>
        </a:lnSpc>
        <a:spcBef>
          <a:spcPct val="0"/>
        </a:spcBef>
        <a:spcAft>
          <a:spcPct val="0"/>
        </a:spcAft>
        <a:defRPr sz="3600" b="1">
          <a:solidFill>
            <a:schemeClr val="tx2"/>
          </a:solidFill>
          <a:latin typeface="Arial" charset="0"/>
          <a:cs typeface="Titr" pitchFamily="2" charset="-78"/>
        </a:defRPr>
      </a:lvl6pPr>
      <a:lvl7pPr marL="914400" algn="ctr" rtl="1" fontAlgn="base">
        <a:lnSpc>
          <a:spcPct val="90000"/>
        </a:lnSpc>
        <a:spcBef>
          <a:spcPct val="0"/>
        </a:spcBef>
        <a:spcAft>
          <a:spcPct val="0"/>
        </a:spcAft>
        <a:defRPr sz="3600" b="1">
          <a:solidFill>
            <a:schemeClr val="tx2"/>
          </a:solidFill>
          <a:latin typeface="Arial" charset="0"/>
          <a:cs typeface="Titr" pitchFamily="2" charset="-78"/>
        </a:defRPr>
      </a:lvl7pPr>
      <a:lvl8pPr marL="1371600" algn="ctr" rtl="1" fontAlgn="base">
        <a:lnSpc>
          <a:spcPct val="90000"/>
        </a:lnSpc>
        <a:spcBef>
          <a:spcPct val="0"/>
        </a:spcBef>
        <a:spcAft>
          <a:spcPct val="0"/>
        </a:spcAft>
        <a:defRPr sz="3600" b="1">
          <a:solidFill>
            <a:schemeClr val="tx2"/>
          </a:solidFill>
          <a:latin typeface="Arial" charset="0"/>
          <a:cs typeface="Titr" pitchFamily="2" charset="-78"/>
        </a:defRPr>
      </a:lvl8pPr>
      <a:lvl9pPr marL="1828800" algn="ctr" rtl="1" fontAlgn="base">
        <a:lnSpc>
          <a:spcPct val="90000"/>
        </a:lnSpc>
        <a:spcBef>
          <a:spcPct val="0"/>
        </a:spcBef>
        <a:spcAft>
          <a:spcPct val="0"/>
        </a:spcAft>
        <a:defRPr sz="3600" b="1">
          <a:solidFill>
            <a:schemeClr val="tx2"/>
          </a:solidFill>
          <a:latin typeface="Arial" charset="0"/>
          <a:cs typeface="Titr" pitchFamily="2" charset="-78"/>
        </a:defRPr>
      </a:lvl9pPr>
    </p:titleStyle>
    <p:bodyStyle>
      <a:lvl1pPr marL="342900" indent="-342900" algn="r" rtl="1"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r" rtl="1" eaLnBrk="0" fontAlgn="base" hangingPunct="0">
        <a:spcBef>
          <a:spcPct val="20000"/>
        </a:spcBef>
        <a:spcAft>
          <a:spcPct val="0"/>
        </a:spcAft>
        <a:buClr>
          <a:schemeClr val="tx1"/>
        </a:buClr>
        <a:buSzPct val="75000"/>
        <a:buChar char="–"/>
        <a:defRPr sz="2400">
          <a:solidFill>
            <a:schemeClr val="tx1"/>
          </a:solidFill>
          <a:latin typeface="+mn-lt"/>
          <a:cs typeface="+mn-cs"/>
        </a:defRPr>
      </a:lvl2pPr>
      <a:lvl3pPr marL="1143000" indent="-228600" algn="r" rtl="1"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r" rtl="1" eaLnBrk="0" fontAlgn="base" hangingPunct="0">
        <a:spcBef>
          <a:spcPct val="20000"/>
        </a:spcBef>
        <a:spcAft>
          <a:spcPct val="0"/>
        </a:spcAft>
        <a:buClr>
          <a:schemeClr val="tx1"/>
        </a:buClr>
        <a:buSzPct val="80000"/>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cs typeface="+mn-cs"/>
        </a:defRPr>
      </a:lvl5pPr>
      <a:lvl6pPr marL="25146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a:defRPr/>
            </a:pPr>
            <a:fld id="{289A5B79-B890-4C10-AF3D-6A5B9092E2F2}"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a:defRPr/>
            </a:pPr>
            <a:fld id="{4C90FAA8-F650-41CA-AF65-1DEABFDF0E74}"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a:defRPr/>
            </a:pPr>
            <a:fld id="{CBC3B9CC-AF70-4428-98D7-D92CB0AB8393}"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8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8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png"/></Relationships>
</file>

<file path=ppt/slides/_rels/slide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8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8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8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6.png"/></Relationships>
</file>

<file path=ppt/slides/_rels/slide9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9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9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9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6.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050" descr="85800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195" name="WordArt 3"/>
          <p:cNvSpPr>
            <a:spLocks noChangeArrowheads="1" noChangeShapeType="1" noTextEdit="1"/>
          </p:cNvSpPr>
          <p:nvPr/>
        </p:nvSpPr>
        <p:spPr bwMode="auto">
          <a:xfrm>
            <a:off x="285750" y="1000125"/>
            <a:ext cx="5638800" cy="4572000"/>
          </a:xfrm>
          <a:prstGeom prst="rect">
            <a:avLst/>
          </a:prstGeom>
        </p:spPr>
        <p:txBody>
          <a:bodyPr spcFirstLastPara="1" wrap="none" fromWordArt="1">
            <a:prstTxWarp prst="textArchUp">
              <a:avLst>
                <a:gd name="adj" fmla="val 10800004"/>
              </a:avLst>
            </a:prstTxWarp>
          </a:bodyPr>
          <a:lstStyle/>
          <a:p>
            <a:pPr algn="ctr" rtl="1"/>
            <a:r>
              <a:rPr lang="fa-IR" sz="3600" kern="10">
                <a:ln w="19050" cap="sq">
                  <a:solidFill>
                    <a:srgbClr val="99CCFF"/>
                  </a:solidFill>
                  <a:round/>
                  <a:headEnd type="none" w="sm" len="sm"/>
                  <a:tailEnd type="none" w="sm" len="sm"/>
                </a:ln>
                <a:solidFill>
                  <a:schemeClr val="hlink"/>
                </a:solidFill>
                <a:effectLst>
                  <a:outerShdw dist="35921" dir="2700000" algn="ctr" rotWithShape="0">
                    <a:srgbClr val="990000"/>
                  </a:outerShdw>
                </a:effectLst>
                <a:latin typeface="Times New Roman"/>
                <a:cs typeface="Times New Roman"/>
              </a:rPr>
              <a:t>به نام خداوند عليم </a:t>
            </a:r>
            <a:endParaRPr lang="en-US" sz="3600" kern="10">
              <a:ln w="19050" cap="sq">
                <a:solidFill>
                  <a:srgbClr val="99CCFF"/>
                </a:solidFill>
                <a:round/>
                <a:headEnd type="none" w="sm" len="sm"/>
                <a:tailEnd type="none" w="sm" len="sm"/>
              </a:ln>
              <a:solidFill>
                <a:schemeClr val="hlink"/>
              </a:solidFill>
              <a:effectLst>
                <a:outerShdw dist="35921" dir="2700000" algn="ctr" rotWithShape="0">
                  <a:srgbClr val="990000"/>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fa-IR" smtClean="0"/>
              <a:t>بارش افكار براي تعيين علل ايجاد كننده نارضايتي كاركنان در سازمان</a:t>
            </a:r>
            <a:br>
              <a:rPr lang="fa-IR" smtClean="0"/>
            </a:br>
            <a:r>
              <a:rPr lang="fa-IR" smtClean="0"/>
              <a:t>مشكل: نارضايتي كاركنان در سازمان</a:t>
            </a:r>
            <a:endParaRPr lang="en-US" smtClean="0"/>
          </a:p>
        </p:txBody>
      </p:sp>
      <p:pic>
        <p:nvPicPr>
          <p:cNvPr id="137219" name="Picture 3"/>
          <p:cNvPicPr>
            <a:picLocks noChangeAspect="1" noChangeArrowheads="1"/>
          </p:cNvPicPr>
          <p:nvPr/>
        </p:nvPicPr>
        <p:blipFill>
          <a:blip r:embed="rId2"/>
          <a:srcRect/>
          <a:stretch>
            <a:fillRect/>
          </a:stretch>
        </p:blipFill>
        <p:spPr bwMode="auto">
          <a:xfrm>
            <a:off x="990600" y="2590800"/>
            <a:ext cx="7875588" cy="3048000"/>
          </a:xfrm>
          <a:prstGeom prst="rect">
            <a:avLst/>
          </a:prstGeom>
          <a:noFill/>
          <a:ln w="9525">
            <a:noFill/>
            <a:miter lim="800000"/>
            <a:headEnd/>
            <a:tailEnd/>
          </a:ln>
          <a:effectLst>
            <a:prstShdw prst="shdw13" dist="53882" dir="13500000">
              <a:schemeClr val="accent1">
                <a:gamma/>
                <a:shade val="60000"/>
                <a:invGamma/>
                <a:alpha val="50000"/>
              </a:schemeClr>
            </a:prstShdw>
          </a:effectLst>
        </p:spPr>
      </p:pic>
      <p:sp>
        <p:nvSpPr>
          <p:cNvPr id="17412" name="AutoShape 5" descr="http://www.xum.ir/images/2014/02/08/baresh.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p>
        </p:txBody>
      </p:sp>
      <p:sp>
        <p:nvSpPr>
          <p:cNvPr id="17413" name="AutoShape 7" descr="http://www.xum.ir/images/2014/02/08/baresh.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fa-IR" smtClean="0"/>
              <a:t>مراحل ترسيم شبكه عليت</a:t>
            </a:r>
            <a:endParaRPr lang="en-US" smtClean="0"/>
          </a:p>
        </p:txBody>
      </p:sp>
      <p:sp>
        <p:nvSpPr>
          <p:cNvPr id="18435" name="Rectangle 3"/>
          <p:cNvSpPr>
            <a:spLocks noChangeArrowheads="1"/>
          </p:cNvSpPr>
          <p:nvPr/>
        </p:nvSpPr>
        <p:spPr bwMode="auto">
          <a:xfrm>
            <a:off x="533400" y="2743200"/>
            <a:ext cx="8610600" cy="3970338"/>
          </a:xfrm>
          <a:prstGeom prst="rect">
            <a:avLst/>
          </a:prstGeom>
          <a:noFill/>
          <a:ln w="9525">
            <a:noFill/>
            <a:miter lim="800000"/>
            <a:headEnd/>
            <a:tailEnd/>
          </a:ln>
        </p:spPr>
        <p:txBody>
          <a:bodyPr>
            <a:spAutoFit/>
          </a:bodyPr>
          <a:lstStyle/>
          <a:p>
            <a:pPr algn="r" rtl="1">
              <a:buFont typeface="Arial" charset="0"/>
              <a:buChar char="•"/>
            </a:pPr>
            <a:r>
              <a:rPr lang="fa-IR" sz="2800"/>
              <a:t>مشخص کردن عوامل موثر بر موضوع، با استفاده از روش بارش افکار</a:t>
            </a:r>
          </a:p>
          <a:p>
            <a:pPr algn="r" rtl="1">
              <a:buFont typeface="Arial" charset="0"/>
              <a:buChar char="•"/>
            </a:pPr>
            <a:r>
              <a:rPr lang="fa-IR" sz="2800"/>
              <a:t>دسته بندي عوامل</a:t>
            </a:r>
          </a:p>
          <a:p>
            <a:pPr algn="r" rtl="1">
              <a:buFont typeface="Arial" charset="0"/>
              <a:buChar char="•"/>
            </a:pPr>
            <a:r>
              <a:rPr lang="fa-IR" sz="2800"/>
              <a:t>رسم شبکه علیت به گونه اي که معلول در مرکز دایره و عوامل موثر در اطراف و متصل به دایره باشد.</a:t>
            </a:r>
          </a:p>
          <a:p>
            <a:pPr algn="r" rtl="1">
              <a:buFont typeface="Arial" charset="0"/>
              <a:buChar char="•"/>
            </a:pPr>
            <a:endParaRPr lang="fa-IR" sz="2800"/>
          </a:p>
          <a:p>
            <a:pPr algn="r" rtl="1"/>
            <a:r>
              <a:rPr lang="fa-IR" sz="2800"/>
              <a:t>در شبکه علیت ممکن است یک علت، خود به چند زیر شاخه تبدیل شود. در مثال بالا "برخورد نامناسب کارکنان" به عنوان یک علت ایجاد کننده نارضایتی ارباب رجوع شناسایی شده است که خود علل دیگري دارد که مشخص شده اند.</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GB" smtClean="0"/>
          </a:p>
        </p:txBody>
      </p:sp>
      <p:pic>
        <p:nvPicPr>
          <p:cNvPr id="19459" name="Picture 2" descr="C:\Documents and Settings\Rasoul\Desktop\eliat.jpg"/>
          <p:cNvPicPr>
            <a:picLocks noChangeAspect="1" noChangeArrowheads="1"/>
          </p:cNvPicPr>
          <p:nvPr/>
        </p:nvPicPr>
        <p:blipFill>
          <a:blip r:embed="rId2"/>
          <a:srcRect/>
          <a:stretch>
            <a:fillRect/>
          </a:stretch>
        </p:blipFill>
        <p:spPr bwMode="auto">
          <a:xfrm>
            <a:off x="0" y="-76200"/>
            <a:ext cx="9144000" cy="693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fa-IR" smtClean="0"/>
              <a:t>نمودار استخوان ماهي</a:t>
            </a:r>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8915400" cy="6556375"/>
          </a:xfrm>
          <a:prstGeom prst="rect">
            <a:avLst/>
          </a:prstGeom>
          <a:noFill/>
          <a:ln w="9525">
            <a:noFill/>
            <a:miter lim="800000"/>
            <a:headEnd/>
            <a:tailEnd/>
          </a:ln>
        </p:spPr>
        <p:txBody>
          <a:bodyPr>
            <a:spAutoFit/>
          </a:bodyPr>
          <a:lstStyle/>
          <a:p>
            <a:pPr algn="r" rtl="1"/>
            <a:r>
              <a:rPr lang="fa-IR" sz="2000" b="1"/>
              <a:t/>
            </a:r>
            <a:br>
              <a:rPr lang="fa-IR" sz="2000" b="1"/>
            </a:br>
            <a:r>
              <a:rPr lang="fa-IR" sz="2000" b="1"/>
              <a:t>1. ابتدا وضعیت موجود را طوري توصیف نمایید که همۀ اعضاي تیم آن را به خوبی فهمیده باشند. چه چیزي در کجا و چه زمانی و در چه گستردگی وجود دارد از اطلاعات براي مشخص تر نمودن موضوع استفاده نمایید.</a:t>
            </a:r>
            <a:br>
              <a:rPr lang="fa-IR" sz="2000" b="1"/>
            </a:br>
            <a:r>
              <a:rPr lang="fa-IR" sz="2000" b="1"/>
              <a:t>2. علل احتمالی را به طریقۀ بارش افکار تعیین کنید.</a:t>
            </a:r>
            <a:br>
              <a:rPr lang="fa-IR" sz="2000" b="1"/>
            </a:br>
            <a:r>
              <a:rPr lang="fa-IR" sz="2000" b="1"/>
              <a:t>3. براي رسم نمودار استخوان ماهی ابتدا معلول را در داخل یک مستطیل در سمت چپ بنویسید.</a:t>
            </a:r>
            <a:br>
              <a:rPr lang="fa-IR" sz="2000" b="1"/>
            </a:br>
            <a:r>
              <a:rPr lang="fa-IR" sz="2000" b="1"/>
              <a:t>4. فضاي کافی در نظر بگیرید.</a:t>
            </a:r>
            <a:br>
              <a:rPr lang="fa-IR" sz="2000" b="1"/>
            </a:br>
            <a:r>
              <a:rPr lang="fa-IR" sz="2000" b="1"/>
              <a:t>5. یک پیکان از منتهی الیه سمت راست به مستطیل وصل نمایید.</a:t>
            </a:r>
            <a:br>
              <a:rPr lang="fa-IR" sz="2000" b="1"/>
            </a:br>
            <a:r>
              <a:rPr lang="fa-IR" sz="2000" b="1"/>
              <a:t>6. علل عمده را مشخص نموده و در روي نمودار با رسم خطوط برجسته به استخوان اصلی نشان دهید.</a:t>
            </a:r>
            <a:br>
              <a:rPr lang="fa-IR" sz="2000" b="1"/>
            </a:br>
            <a:r>
              <a:rPr lang="fa-IR" sz="2000" b="1"/>
              <a:t>7. در تعیین عوامل عمده از خود انعطاف نشان دهید و نام متناسب را انتخاب نمایید. معمولاً عوامل اصلی مؤثر بر یک فرآیند را عوامل ذیل میدانند.</a:t>
            </a:r>
          </a:p>
          <a:p>
            <a:pPr algn="r"/>
            <a:r>
              <a:rPr lang="fa-IR" sz="2000" b="1"/>
              <a:t>)</a:t>
            </a:r>
            <a:r>
              <a:rPr lang="en-GB" sz="2000" b="1"/>
              <a:t>Machine) </a:t>
            </a:r>
            <a:r>
              <a:rPr lang="fa-IR" sz="2000" b="1"/>
              <a:t>تجهیزات</a:t>
            </a:r>
          </a:p>
          <a:p>
            <a:pPr algn="r"/>
            <a:r>
              <a:rPr lang="fa-IR" sz="2000" b="1"/>
              <a:t>)</a:t>
            </a:r>
            <a:r>
              <a:rPr lang="en-GB" sz="2000" b="1"/>
              <a:t>Manpower) </a:t>
            </a:r>
            <a:r>
              <a:rPr lang="fa-IR" sz="2000" b="1"/>
              <a:t>نیروي انسانی</a:t>
            </a:r>
          </a:p>
          <a:p>
            <a:pPr algn="r"/>
            <a:r>
              <a:rPr lang="fa-IR" sz="2000" b="1"/>
              <a:t>)</a:t>
            </a:r>
            <a:r>
              <a:rPr lang="en-GB" sz="2000" b="1"/>
              <a:t>Material) </a:t>
            </a:r>
            <a:r>
              <a:rPr lang="fa-IR" sz="2000" b="1"/>
              <a:t>مواد مصرفی</a:t>
            </a:r>
          </a:p>
          <a:p>
            <a:pPr algn="r"/>
            <a:r>
              <a:rPr lang="fa-IR" sz="2000" b="1"/>
              <a:t>)</a:t>
            </a:r>
            <a:r>
              <a:rPr lang="en-GB" sz="2000" b="1"/>
              <a:t>Method) </a:t>
            </a:r>
            <a:r>
              <a:rPr lang="fa-IR" sz="2000" b="1"/>
              <a:t>روشاجراي فرآیند</a:t>
            </a:r>
          </a:p>
          <a:p>
            <a:pPr algn="r"/>
            <a:r>
              <a:rPr lang="fa-IR" sz="2000" b="1"/>
              <a:t>)</a:t>
            </a:r>
            <a:r>
              <a:rPr lang="en-GB" sz="2000" b="1"/>
              <a:t>environMent) </a:t>
            </a:r>
            <a:r>
              <a:rPr lang="fa-IR" sz="2000" b="1"/>
              <a:t>محیط و فضاي فیزیکی</a:t>
            </a:r>
          </a:p>
          <a:p>
            <a:pPr algn="r"/>
            <a:r>
              <a:rPr lang="fa-IR" sz="2000" b="1"/>
              <a:t>)</a:t>
            </a:r>
            <a:r>
              <a:rPr lang="en-GB" sz="2000" b="1"/>
              <a:t>Management) </a:t>
            </a:r>
            <a:r>
              <a:rPr lang="fa-IR" sz="2000" b="1"/>
              <a:t>مدیریت</a:t>
            </a:r>
          </a:p>
          <a:p>
            <a:pPr algn="r"/>
            <a:r>
              <a:rPr lang="fa-IR" sz="2000" b="1"/>
              <a:t>)</a:t>
            </a:r>
            <a:r>
              <a:rPr lang="en-GB" sz="2000" b="1"/>
              <a:t>Money) </a:t>
            </a:r>
            <a:r>
              <a:rPr lang="fa-IR" sz="2000" b="1"/>
              <a:t>پول</a:t>
            </a:r>
          </a:p>
          <a:p>
            <a:pPr algn="r"/>
            <a:r>
              <a:rPr lang="fa-IR" sz="2000" b="1"/>
              <a:t>)</a:t>
            </a:r>
            <a:r>
              <a:rPr lang="en-GB" sz="2000" b="1"/>
              <a:t>Motivation) </a:t>
            </a:r>
            <a:r>
              <a:rPr lang="fa-IR" sz="2000" b="1"/>
              <a:t>انگیزه</a:t>
            </a:r>
          </a:p>
          <a:p>
            <a:pPr algn="r" rtl="1"/>
            <a:r>
              <a:rPr lang="fa-IR" sz="2000" b="1"/>
              <a:t>8. عوامل مطرح شده در روش بارش افکار را با توجه به عوامل اصلی تعیین شده در محل مربوطه بنویسید و به وسیله پیکان هایی به خطوط برجستۀ عامل متناسب با آن وصل نمایید.</a:t>
            </a:r>
            <a:endParaRPr lang="en-GB" sz="2000"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p>
        </p:txBody>
      </p:sp>
      <p:pic>
        <p:nvPicPr>
          <p:cNvPr id="141314" name="Picture 2"/>
          <p:cNvPicPr>
            <a:picLocks noChangeAspect="1" noChangeArrowheads="1"/>
          </p:cNvPicPr>
          <p:nvPr/>
        </p:nvPicPr>
        <p:blipFill>
          <a:blip r:embed="rId2"/>
          <a:srcRect/>
          <a:stretch>
            <a:fillRect/>
          </a:stretch>
        </p:blipFill>
        <p:spPr bwMode="auto">
          <a:xfrm>
            <a:off x="0" y="0"/>
            <a:ext cx="9144000" cy="6751638"/>
          </a:xfrm>
          <a:prstGeom prst="rect">
            <a:avLst/>
          </a:prstGeom>
          <a:noFill/>
          <a:ln w="9525">
            <a:noFill/>
            <a:miter lim="800000"/>
            <a:headEnd/>
            <a:tailEnd/>
          </a:ln>
          <a:effectLst>
            <a:prstShdw prst="shdw13" dist="53882" dir="13500000">
              <a:schemeClr val="accent1">
                <a:gamma/>
                <a:shade val="60000"/>
                <a:invGamma/>
                <a:alpha val="50000"/>
              </a:schemeClr>
            </a:prst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r>
              <a:rPr lang="fa-IR" smtClean="0"/>
              <a:t>اولويت بندي مشكلات</a:t>
            </a:r>
            <a:endParaRPr lang="en-GB" smtClean="0"/>
          </a:p>
        </p:txBody>
      </p:sp>
      <p:sp>
        <p:nvSpPr>
          <p:cNvPr id="23555" name="Content Placeholder 3"/>
          <p:cNvSpPr>
            <a:spLocks noGrp="1"/>
          </p:cNvSpPr>
          <p:nvPr>
            <p:ph idx="1"/>
          </p:nvPr>
        </p:nvSpPr>
        <p:spPr/>
        <p:txBody>
          <a:bodyPr/>
          <a:lstStyle/>
          <a:p>
            <a:r>
              <a:rPr lang="fa-IR" smtClean="0"/>
              <a:t>جدول گروه اسمی</a:t>
            </a:r>
          </a:p>
          <a:p>
            <a:r>
              <a:rPr lang="fa-IR" smtClean="0"/>
              <a:t>ماتریس تصمیم گیری</a:t>
            </a:r>
          </a:p>
          <a:p>
            <a:r>
              <a:rPr lang="fa-IR" smtClean="0"/>
              <a:t>ماتریس انتخاب</a:t>
            </a:r>
          </a:p>
          <a:p>
            <a:r>
              <a:rPr lang="fa-IR" smtClean="0"/>
              <a:t>ماتریس انتخاب نهایی</a:t>
            </a:r>
          </a:p>
          <a:p>
            <a:endParaRPr lang="fa-IR" smtClean="0"/>
          </a:p>
          <a:p>
            <a:endParaRPr lang="en-GB"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fa-IR" smtClean="0"/>
              <a:t>نگارش برنامه عملیاتی</a:t>
            </a:r>
            <a:endParaRPr lang="en-US" smtClean="0"/>
          </a:p>
        </p:txBody>
      </p:sp>
      <p:sp>
        <p:nvSpPr>
          <p:cNvPr id="24579" name="Content Placeholder 2"/>
          <p:cNvSpPr>
            <a:spLocks noGrp="1"/>
          </p:cNvSpPr>
          <p:nvPr>
            <p:ph idx="1"/>
          </p:nvPr>
        </p:nvSpPr>
        <p:spPr/>
        <p:txBody>
          <a:bodyPr/>
          <a:lstStyle/>
          <a:p>
            <a:r>
              <a:rPr lang="fa-IR" smtClean="0"/>
              <a:t>تعیین موضوع برنامه</a:t>
            </a:r>
          </a:p>
          <a:p>
            <a:r>
              <a:rPr lang="fa-IR" smtClean="0"/>
              <a:t>تعیین تیم برنامه ریزی</a:t>
            </a:r>
            <a:endParaRPr lang="en-GB" smtClean="0"/>
          </a:p>
          <a:p>
            <a:r>
              <a:rPr lang="fa-IR" smtClean="0"/>
              <a:t>تعیین مسول برنامه</a:t>
            </a:r>
            <a:endParaRPr lang="en-US" smtClean="0"/>
          </a:p>
          <a:p>
            <a:r>
              <a:rPr lang="fa-IR" smtClean="0"/>
              <a:t>نگارش مقدمه و بيان مسئله</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fa-IR" smtClean="0"/>
              <a:t>کار گروهی</a:t>
            </a:r>
            <a:endParaRPr lang="en-US" smtClean="0"/>
          </a:p>
        </p:txBody>
      </p:sp>
      <p:sp>
        <p:nvSpPr>
          <p:cNvPr id="25603" name="Content Placeholder 2"/>
          <p:cNvSpPr>
            <a:spLocks noGrp="1"/>
          </p:cNvSpPr>
          <p:nvPr>
            <p:ph idx="1"/>
          </p:nvPr>
        </p:nvSpPr>
        <p:spPr/>
        <p:txBody>
          <a:bodyPr/>
          <a:lstStyle/>
          <a:p>
            <a:r>
              <a:rPr lang="fa-IR" smtClean="0"/>
              <a:t>تعيين تيم، نگارش موضوع و تعیین مسئول و مقدمه و بيان مسئله</a:t>
            </a: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fa-IR" smtClean="0">
                <a:cs typeface="B Nazanin" pitchFamily="2" charset="-78"/>
              </a:rPr>
              <a:t>برنامه ریزی عملیاتی</a:t>
            </a:r>
            <a:endParaRPr lang="en-GB" smtClean="0">
              <a:cs typeface="B Nazanin" pitchFamily="2" charset="-78"/>
            </a:endParaRPr>
          </a:p>
        </p:txBody>
      </p:sp>
      <p:sp>
        <p:nvSpPr>
          <p:cNvPr id="26627" name="Rectangle 3"/>
          <p:cNvSpPr>
            <a:spLocks noGrp="1" noChangeArrowheads="1"/>
          </p:cNvSpPr>
          <p:nvPr>
            <p:ph type="body" idx="1"/>
          </p:nvPr>
        </p:nvSpPr>
        <p:spPr>
          <a:xfrm>
            <a:off x="838200" y="2362200"/>
            <a:ext cx="7693025" cy="4191000"/>
          </a:xfrm>
        </p:spPr>
        <p:txBody>
          <a:bodyPr/>
          <a:lstStyle/>
          <a:p>
            <a:pPr algn="just" eaLnBrk="1" hangingPunct="1">
              <a:buFontTx/>
              <a:buNone/>
            </a:pPr>
            <a:r>
              <a:rPr lang="fa-IR" b="1" smtClean="0">
                <a:cs typeface="B Nazanin" pitchFamily="2" charset="-78"/>
              </a:rPr>
              <a:t>عناصر اصلی برنامه ریزی عملیاتی:</a:t>
            </a:r>
          </a:p>
          <a:p>
            <a:pPr algn="just" eaLnBrk="1" hangingPunct="1">
              <a:buFontTx/>
              <a:buNone/>
            </a:pPr>
            <a:r>
              <a:rPr lang="fa-IR" smtClean="0">
                <a:cs typeface="B Nazanin" pitchFamily="2" charset="-78"/>
              </a:rPr>
              <a:t>	1- هدف</a:t>
            </a:r>
          </a:p>
          <a:p>
            <a:pPr algn="just" eaLnBrk="1" hangingPunct="1">
              <a:buFontTx/>
              <a:buNone/>
            </a:pPr>
            <a:r>
              <a:rPr lang="fa-IR" smtClean="0">
                <a:cs typeface="B Nazanin" pitchFamily="2" charset="-78"/>
              </a:rPr>
              <a:t>	2- پیش بینی</a:t>
            </a:r>
          </a:p>
          <a:p>
            <a:pPr algn="just" eaLnBrk="1" hangingPunct="1">
              <a:buFontTx/>
              <a:buNone/>
            </a:pPr>
            <a:r>
              <a:rPr lang="fa-IR" b="1" smtClean="0">
                <a:cs typeface="B Nazanin" pitchFamily="2" charset="-78"/>
              </a:rPr>
              <a:t>1- هدف:</a:t>
            </a:r>
          </a:p>
          <a:p>
            <a:pPr algn="just" eaLnBrk="1" hangingPunct="1">
              <a:buFont typeface="Wingdings" pitchFamily="2" charset="2"/>
              <a:buNone/>
            </a:pPr>
            <a:r>
              <a:rPr lang="fa-IR" smtClean="0">
                <a:cs typeface="B Nazanin" pitchFamily="2" charset="-78"/>
              </a:rPr>
              <a:t>	بطور کلی هدف عبارت از نقطه ای است که کوشش ها معطوف به آن می باشد.</a:t>
            </a:r>
            <a:r>
              <a:rPr lang="ar-SA" smtClean="0">
                <a:cs typeface="B Nazanin" pitchFamily="2" charset="-78"/>
              </a:rPr>
              <a:t> بيان مقاصد يا نتايجي كه انتظار داريم  </a:t>
            </a:r>
            <a:r>
              <a:rPr lang="fa-IR" smtClean="0">
                <a:cs typeface="B Nazanin" pitchFamily="2" charset="-78"/>
              </a:rPr>
              <a:t>پس از انجام یکسری </a:t>
            </a:r>
            <a:r>
              <a:rPr lang="ar-SA" smtClean="0">
                <a:cs typeface="B Nazanin" pitchFamily="2" charset="-78"/>
              </a:rPr>
              <a:t>فعاليت</a:t>
            </a:r>
            <a:r>
              <a:rPr lang="fa-IR" smtClean="0">
                <a:cs typeface="B Nazanin" pitchFamily="2" charset="-78"/>
              </a:rPr>
              <a:t> </a:t>
            </a:r>
            <a:r>
              <a:rPr lang="ar-SA" smtClean="0">
                <a:cs typeface="B Nazanin" pitchFamily="2" charset="-78"/>
              </a:rPr>
              <a:t>هاي </a:t>
            </a:r>
            <a:r>
              <a:rPr lang="fa-IR" smtClean="0">
                <a:cs typeface="B Nazanin" pitchFamily="2" charset="-78"/>
              </a:rPr>
              <a:t>مرتبط </a:t>
            </a:r>
            <a:r>
              <a:rPr lang="ar-SA" smtClean="0">
                <a:cs typeface="B Nazanin" pitchFamily="2" charset="-78"/>
              </a:rPr>
              <a:t> به </a:t>
            </a:r>
            <a:r>
              <a:rPr lang="fa-IR" smtClean="0">
                <a:cs typeface="B Nazanin" pitchFamily="2" charset="-78"/>
              </a:rPr>
              <a:t>آ</a:t>
            </a:r>
            <a:r>
              <a:rPr lang="ar-SA" smtClean="0">
                <a:cs typeface="B Nazanin" pitchFamily="2" charset="-78"/>
              </a:rPr>
              <a:t>نها </a:t>
            </a:r>
            <a:r>
              <a:rPr lang="fa-IR" smtClean="0">
                <a:cs typeface="B Nazanin" pitchFamily="2" charset="-78"/>
              </a:rPr>
              <a:t>برسیم.</a:t>
            </a:r>
          </a:p>
          <a:p>
            <a:pPr algn="just" eaLnBrk="1" hangingPunct="1">
              <a:buFontTx/>
              <a:buNone/>
            </a:pPr>
            <a:r>
              <a:rPr lang="fa-IR" smtClean="0">
                <a:cs typeface="B Nazanin" pitchFamily="2" charset="-78"/>
              </a:rPr>
              <a:t>	در برنامه ریزی هدف نتیجه نهایی برنامه بوده که مقصود </a:t>
            </a:r>
            <a:br>
              <a:rPr lang="fa-IR" smtClean="0">
                <a:cs typeface="B Nazanin" pitchFamily="2" charset="-78"/>
              </a:rPr>
            </a:br>
            <a:r>
              <a:rPr lang="fa-IR" smtClean="0">
                <a:cs typeface="B Nazanin" pitchFamily="2" charset="-78"/>
              </a:rPr>
              <a:t>برنامه ریز نیل به آن می باشد.</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ar-SA" dirty="0" smtClean="0">
                <a:solidFill>
                  <a:srgbClr val="CCFF66"/>
                </a:solidFill>
              </a:rPr>
              <a:t>برنامه ريزي</a:t>
            </a:r>
            <a:r>
              <a:rPr lang="fa-IR" dirty="0" smtClean="0">
                <a:solidFill>
                  <a:srgbClr val="CCFF66"/>
                </a:solidFill>
              </a:rPr>
              <a:t> عملیاتی</a:t>
            </a:r>
            <a:r>
              <a:rPr lang="en-US" dirty="0" smtClean="0">
                <a:solidFill>
                  <a:srgbClr val="CCFF66"/>
                </a:solidFill>
              </a:rPr>
              <a:t/>
            </a:r>
            <a:br>
              <a:rPr lang="en-US" dirty="0" smtClean="0">
                <a:solidFill>
                  <a:srgbClr val="CCFF66"/>
                </a:solidFill>
              </a:rPr>
            </a:br>
            <a:endParaRPr lang="fa-IR" dirty="0"/>
          </a:p>
        </p:txBody>
      </p:sp>
      <p:sp>
        <p:nvSpPr>
          <p:cNvPr id="9219" name="Content Placeholder 2"/>
          <p:cNvSpPr>
            <a:spLocks noGrp="1"/>
          </p:cNvSpPr>
          <p:nvPr>
            <p:ph idx="1"/>
          </p:nvPr>
        </p:nvSpPr>
        <p:spPr/>
        <p:txBody>
          <a:bodyPr/>
          <a:lstStyle/>
          <a:p>
            <a:pPr algn="ctr">
              <a:buFont typeface="Wingdings" pitchFamily="2" charset="2"/>
              <a:buNone/>
            </a:pPr>
            <a:r>
              <a:rPr lang="fa-IR" smtClean="0"/>
              <a:t/>
            </a:r>
            <a:br>
              <a:rPr lang="fa-IR" smtClean="0"/>
            </a:br>
            <a:r>
              <a:rPr lang="fa-IR" smtClean="0"/>
              <a:t>دكتر سيد حسام سيدين</a:t>
            </a:r>
            <a:endParaRPr lang="en-US" smtClean="0"/>
          </a:p>
          <a:p>
            <a:pPr algn="ctr">
              <a:buFont typeface="Wingdings" pitchFamily="2" charset="2"/>
              <a:buNone/>
            </a:pPr>
            <a:r>
              <a:rPr lang="fa-IR" smtClean="0"/>
              <a:t>دکترای مدیریت بهداشت و درمان از دانشگاه </a:t>
            </a:r>
            <a:r>
              <a:rPr lang="en-US" smtClean="0"/>
              <a:t>UCL</a:t>
            </a:r>
            <a:r>
              <a:rPr lang="fa-IR" smtClean="0"/>
              <a:t> لندن</a:t>
            </a:r>
            <a:br>
              <a:rPr lang="fa-IR" smtClean="0"/>
            </a:br>
            <a:r>
              <a:rPr lang="fa-IR" smtClean="0"/>
              <a:t> گروه مديريت خدمات بهداشتي و درماني</a:t>
            </a:r>
            <a:r>
              <a:rPr lang="en-US" smtClean="0"/>
              <a:t> </a:t>
            </a:r>
            <a:r>
              <a:rPr lang="fa-IR" smtClean="0"/>
              <a:t>دانشگاه علوم پزشكي ايران</a:t>
            </a:r>
            <a:endParaRPr lang="en-US" smtClean="0"/>
          </a:p>
          <a:p>
            <a:pPr algn="ctr">
              <a:buFont typeface="Wingdings" pitchFamily="2" charset="2"/>
              <a:buNone/>
            </a:pPr>
            <a:r>
              <a:rPr lang="en-US" smtClean="0"/>
              <a:t>h.seyedin@gmail.com</a:t>
            </a:r>
            <a:r>
              <a:rPr lang="fa-IR" smtClean="0"/>
              <a:t/>
            </a:r>
            <a:br>
              <a:rPr lang="fa-IR" smtClean="0"/>
            </a:br>
            <a:endParaRPr lang="fa-IR" smtClean="0"/>
          </a:p>
          <a:p>
            <a:pPr algn="ctr">
              <a:buFont typeface="Wingdings" pitchFamily="2" charset="2"/>
              <a:buNone/>
            </a:pPr>
            <a:r>
              <a:rPr lang="fa-IR" smtClean="0"/>
              <a:t/>
            </a:r>
            <a:br>
              <a:rPr lang="fa-IR" smtClean="0"/>
            </a:br>
            <a:r>
              <a:rPr lang="fa-IR" smtClean="0"/>
              <a:t/>
            </a:r>
            <a:br>
              <a:rPr lang="fa-IR" smtClean="0"/>
            </a:br>
            <a:endParaRPr lang="fa-IR" smtClean="0"/>
          </a:p>
          <a:p>
            <a:pPr algn="ctr">
              <a:buFont typeface="Wingdings" pitchFamily="2" charset="2"/>
              <a:buNone/>
            </a:pPr>
            <a:endParaRPr lang="fa-IR"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idx="4294967295"/>
          </p:nvPr>
        </p:nvSpPr>
        <p:spPr>
          <a:xfrm>
            <a:off x="1214438" y="500063"/>
            <a:ext cx="7772400" cy="1143000"/>
          </a:xfrm>
        </p:spPr>
        <p:txBody>
          <a:bodyPr/>
          <a:lstStyle/>
          <a:p>
            <a:pPr eaLnBrk="1" hangingPunct="1"/>
            <a:r>
              <a:rPr lang="fa-IR" altLang="ar-SA" smtClean="0">
                <a:solidFill>
                  <a:srgbClr val="2A0C98"/>
                </a:solidFill>
              </a:rPr>
              <a:t>هدف كلي </a:t>
            </a:r>
            <a:endParaRPr lang="en-US" smtClean="0">
              <a:solidFill>
                <a:srgbClr val="2A0C98"/>
              </a:solidFill>
            </a:endParaRPr>
          </a:p>
        </p:txBody>
      </p:sp>
      <p:sp>
        <p:nvSpPr>
          <p:cNvPr id="35843" name="Rectangle 3"/>
          <p:cNvSpPr>
            <a:spLocks noChangeArrowheads="1"/>
          </p:cNvSpPr>
          <p:nvPr/>
        </p:nvSpPr>
        <p:spPr bwMode="auto">
          <a:xfrm>
            <a:off x="928688" y="2276475"/>
            <a:ext cx="7891462" cy="3819525"/>
          </a:xfrm>
          <a:prstGeom prst="rect">
            <a:avLst/>
          </a:prstGeom>
          <a:noFill/>
          <a:ln w="9525">
            <a:noFill/>
            <a:miter lim="800000"/>
            <a:headEnd/>
            <a:tailEnd/>
          </a:ln>
        </p:spPr>
        <p:txBody>
          <a:bodyPr/>
          <a:lstStyle/>
          <a:p>
            <a:pPr marL="342900" indent="-342900" algn="r">
              <a:lnSpc>
                <a:spcPct val="90000"/>
              </a:lnSpc>
              <a:spcBef>
                <a:spcPct val="20000"/>
              </a:spcBef>
              <a:buClr>
                <a:schemeClr val="accent2"/>
              </a:buClr>
              <a:buSzPct val="80000"/>
              <a:buFont typeface="Wingdings" pitchFamily="2" charset="2"/>
              <a:buNone/>
              <a:defRPr/>
            </a:pPr>
            <a:r>
              <a:rPr lang="fa-IR" b="1" dirty="0">
                <a:effectLst>
                  <a:outerShdw blurRad="38100" dist="38100" dir="2700000" algn="tl">
                    <a:srgbClr val="000000"/>
                  </a:outerShdw>
                </a:effectLst>
                <a:cs typeface="B Nazanin" pitchFamily="2" charset="-78"/>
              </a:rPr>
              <a:t>	</a:t>
            </a:r>
          </a:p>
          <a:p>
            <a:pPr marL="342900" indent="-342900" algn="just" rtl="1">
              <a:lnSpc>
                <a:spcPct val="150000"/>
              </a:lnSpc>
              <a:spcBef>
                <a:spcPct val="20000"/>
              </a:spcBef>
              <a:buClr>
                <a:schemeClr val="accent2"/>
              </a:buClr>
              <a:buSzPct val="80000"/>
              <a:buFont typeface="Wingdings" pitchFamily="2" charset="2"/>
              <a:buNone/>
              <a:defRPr/>
            </a:pPr>
            <a:r>
              <a:rPr lang="fa-IR" b="1" dirty="0">
                <a:effectLst>
                  <a:outerShdw blurRad="38100" dist="38100" dir="2700000" algn="tl">
                    <a:srgbClr val="000000"/>
                  </a:outerShdw>
                </a:effectLst>
                <a:cs typeface="B Nazanin" pitchFamily="2" charset="-78"/>
              </a:rPr>
              <a:t>	 </a:t>
            </a:r>
            <a:r>
              <a:rPr lang="fa-IR" sz="3200" b="1" dirty="0">
                <a:effectLst>
                  <a:outerShdw blurRad="38100" dist="38100" dir="2700000" algn="tl">
                    <a:srgbClr val="000000"/>
                  </a:outerShdw>
                </a:effectLst>
                <a:cs typeface="B Nazanin" pitchFamily="2" charset="-78"/>
              </a:rPr>
              <a:t>به صورت عمده ، </a:t>
            </a:r>
            <a:r>
              <a:rPr lang="fa-IR" altLang="en-US" sz="3200" b="1" dirty="0">
                <a:effectLst>
                  <a:outerShdw blurRad="38100" dist="38100" dir="2700000" algn="tl">
                    <a:srgbClr val="000000"/>
                  </a:outerShdw>
                </a:effectLst>
                <a:cs typeface="B Nazanin" pitchFamily="2" charset="-78"/>
              </a:rPr>
              <a:t>باتوجه به مشكلات اولويّت‏دار </a:t>
            </a:r>
            <a:r>
              <a:rPr lang="ar-SA" altLang="fa-IR" sz="3200" b="1" dirty="0">
                <a:effectLst>
                  <a:outerShdw blurRad="38100" dist="38100" dir="2700000" algn="tl">
                    <a:srgbClr val="000000"/>
                  </a:outerShdw>
                </a:effectLst>
                <a:cs typeface="B Nazanin" pitchFamily="2" charset="-78"/>
              </a:rPr>
              <a:t>و مأموريت سازمان، </a:t>
            </a:r>
            <a:r>
              <a:rPr lang="fa-IR" altLang="fa-IR" sz="3200" b="1" dirty="0">
                <a:effectLst>
                  <a:outerShdw blurRad="38100" dist="38100" dir="2700000" algn="tl">
                    <a:srgbClr val="000000"/>
                  </a:outerShdw>
                </a:effectLst>
                <a:cs typeface="B Nazanin" pitchFamily="2" charset="-78"/>
              </a:rPr>
              <a:t>بصورت </a:t>
            </a:r>
            <a:r>
              <a:rPr lang="ar-SA" altLang="fa-IR" sz="3200" b="1" dirty="0">
                <a:effectLst>
                  <a:outerShdw blurRad="38100" dist="38100" dir="2700000" algn="tl">
                    <a:srgbClr val="000000"/>
                  </a:outerShdw>
                </a:effectLst>
                <a:cs typeface="B Nazanin" pitchFamily="2" charset="-78"/>
              </a:rPr>
              <a:t>غير كمّي و جهت‏دار ب</a:t>
            </a:r>
            <a:r>
              <a:rPr lang="fa-IR" altLang="en-US" sz="3200" b="1" dirty="0">
                <a:effectLst>
                  <a:outerShdw blurRad="38100" dist="38100" dir="2700000" algn="tl">
                    <a:srgbClr val="000000"/>
                  </a:outerShdw>
                </a:effectLst>
                <a:cs typeface="B Nazanin" pitchFamily="2" charset="-78"/>
              </a:rPr>
              <a:t>ي</a:t>
            </a:r>
            <a:r>
              <a:rPr lang="ar-SA" altLang="fa-IR" sz="3200" b="1" dirty="0">
                <a:effectLst>
                  <a:outerShdw blurRad="38100" dist="38100" dir="2700000" algn="tl">
                    <a:srgbClr val="000000"/>
                  </a:outerShdw>
                </a:effectLst>
                <a:cs typeface="B Nazanin" pitchFamily="2" charset="-78"/>
              </a:rPr>
              <a:t>ا</a:t>
            </a:r>
            <a:r>
              <a:rPr lang="fa-IR" altLang="en-US" sz="3200" b="1" dirty="0">
                <a:effectLst>
                  <a:outerShdw blurRad="38100" dist="38100" dir="2700000" algn="tl">
                    <a:srgbClr val="000000"/>
                  </a:outerShdw>
                </a:effectLst>
                <a:cs typeface="B Nazanin" pitchFamily="2" charset="-78"/>
              </a:rPr>
              <a:t>ن مي‏شود.</a:t>
            </a:r>
            <a:endParaRPr lang="fa-IR" b="1" dirty="0">
              <a:effectLst>
                <a:outerShdw blurRad="38100" dist="38100" dir="2700000" algn="tl">
                  <a:srgbClr val="000000"/>
                </a:outerShdw>
              </a:effectLst>
              <a:cs typeface="B Nazanin" pitchFamily="2" charset="-78"/>
            </a:endParaRPr>
          </a:p>
          <a:p>
            <a:pPr marL="342900" indent="-342900" algn="r">
              <a:lnSpc>
                <a:spcPct val="90000"/>
              </a:lnSpc>
              <a:spcBef>
                <a:spcPct val="20000"/>
              </a:spcBef>
              <a:buClr>
                <a:schemeClr val="accent2"/>
              </a:buClr>
              <a:buSzPct val="80000"/>
              <a:buFont typeface="Wingdings" pitchFamily="2" charset="2"/>
              <a:buNone/>
              <a:defRPr/>
            </a:pPr>
            <a:endParaRPr lang="fa-IR" b="1" dirty="0">
              <a:effectLst>
                <a:outerShdw blurRad="38100" dist="38100" dir="2700000" algn="tl">
                  <a:srgbClr val="000000"/>
                </a:outerShdw>
              </a:effectLst>
              <a:cs typeface="B Nazanin" pitchFamily="2" charset="-78"/>
            </a:endParaRPr>
          </a:p>
          <a:p>
            <a:pPr marL="342900" indent="-342900" algn="r">
              <a:lnSpc>
                <a:spcPct val="90000"/>
              </a:lnSpc>
              <a:spcBef>
                <a:spcPct val="20000"/>
              </a:spcBef>
              <a:buClr>
                <a:schemeClr val="accent2"/>
              </a:buClr>
              <a:buSzPct val="80000"/>
              <a:buFont typeface="Wingdings" pitchFamily="2" charset="2"/>
              <a:buNone/>
              <a:defRPr/>
            </a:pPr>
            <a:r>
              <a:rPr lang="fa-IR" b="1" dirty="0">
                <a:effectLst>
                  <a:outerShdw blurRad="38100" dist="38100" dir="2700000" algn="tl">
                    <a:srgbClr val="000000"/>
                  </a:outerShdw>
                </a:effectLst>
                <a:cs typeface="B Nazanin" pitchFamily="2" charset="-78"/>
              </a:rPr>
              <a:t>	</a:t>
            </a:r>
            <a:endParaRPr lang="en-US" b="1" dirty="0">
              <a:effectLst>
                <a:outerShdw blurRad="38100" dist="38100" dir="2700000" algn="tl">
                  <a:srgbClr val="000000"/>
                </a:outerShdw>
              </a:effectLst>
              <a:cs typeface="B Nazanin"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idx="4294967295"/>
          </p:nvPr>
        </p:nvSpPr>
        <p:spPr>
          <a:xfrm>
            <a:off x="0" y="609600"/>
            <a:ext cx="9144000" cy="1143000"/>
          </a:xfrm>
        </p:spPr>
        <p:txBody>
          <a:bodyPr/>
          <a:lstStyle/>
          <a:p>
            <a:pPr algn="r" rtl="0" eaLnBrk="1" hangingPunct="1"/>
            <a:r>
              <a:rPr lang="en-US" altLang="en-US" sz="3200" i="1" smtClean="0">
                <a:solidFill>
                  <a:srgbClr val="2A0C98"/>
                </a:solidFill>
              </a:rPr>
              <a:t>(</a:t>
            </a:r>
            <a:r>
              <a:rPr lang="en-US" altLang="ar-SA" sz="3200" i="1" smtClean="0">
                <a:solidFill>
                  <a:srgbClr val="2A0C98"/>
                </a:solidFill>
              </a:rPr>
              <a:t>Objectives or</a:t>
            </a:r>
            <a:r>
              <a:rPr lang="fa-IR" altLang="ar-SA" sz="3200" i="1" smtClean="0">
                <a:solidFill>
                  <a:srgbClr val="2A0C98"/>
                </a:solidFill>
              </a:rPr>
              <a:t>  </a:t>
            </a:r>
            <a:r>
              <a:rPr lang="en-US" altLang="ar-SA" sz="3200" i="1" smtClean="0">
                <a:solidFill>
                  <a:srgbClr val="2A0C98"/>
                </a:solidFill>
              </a:rPr>
              <a:t>Specific Objectives)</a:t>
            </a:r>
            <a:r>
              <a:rPr lang="en-US" altLang="ar-SA" sz="3200" smtClean="0">
                <a:solidFill>
                  <a:srgbClr val="2A0C98"/>
                </a:solidFill>
              </a:rPr>
              <a:t> </a:t>
            </a:r>
            <a:r>
              <a:rPr lang="fa-IR" altLang="ar-SA" sz="3200" smtClean="0">
                <a:solidFill>
                  <a:srgbClr val="2A0C98"/>
                </a:solidFill>
              </a:rPr>
              <a:t>هدف اختصاصي</a:t>
            </a:r>
            <a:endParaRPr lang="en-US" sz="3200" smtClean="0">
              <a:solidFill>
                <a:srgbClr val="2A0C98"/>
              </a:solidFill>
            </a:endParaRPr>
          </a:p>
        </p:txBody>
      </p:sp>
      <p:sp>
        <p:nvSpPr>
          <p:cNvPr id="35843" name="Rectangle 3"/>
          <p:cNvSpPr>
            <a:spLocks noChangeArrowheads="1"/>
          </p:cNvSpPr>
          <p:nvPr/>
        </p:nvSpPr>
        <p:spPr bwMode="auto">
          <a:xfrm>
            <a:off x="1214438" y="2276475"/>
            <a:ext cx="7389812" cy="3819525"/>
          </a:xfrm>
          <a:prstGeom prst="rect">
            <a:avLst/>
          </a:prstGeom>
          <a:noFill/>
          <a:ln w="9525">
            <a:noFill/>
            <a:miter lim="800000"/>
            <a:headEnd/>
            <a:tailEnd/>
          </a:ln>
        </p:spPr>
        <p:txBody>
          <a:bodyPr/>
          <a:lstStyle/>
          <a:p>
            <a:pPr algn="just" rtl="1">
              <a:lnSpc>
                <a:spcPct val="90000"/>
              </a:lnSpc>
              <a:spcBef>
                <a:spcPct val="20000"/>
              </a:spcBef>
              <a:buClr>
                <a:schemeClr val="accent2"/>
              </a:buClr>
              <a:buSzPct val="80000"/>
              <a:buFont typeface="Wingdings" pitchFamily="2" charset="2"/>
              <a:buNone/>
              <a:defRPr/>
            </a:pPr>
            <a:r>
              <a:rPr lang="fa-IR" sz="3200" b="1" dirty="0">
                <a:effectLst>
                  <a:outerShdw blurRad="38100" dist="38100" dir="2700000" algn="tl">
                    <a:srgbClr val="000000"/>
                  </a:outerShdw>
                </a:effectLst>
                <a:cs typeface="B Nazanin" pitchFamily="2" charset="-78"/>
              </a:rPr>
              <a:t>شرح دستاوردهائي است که درپايان اجراي طرح وجودخواهد داشت.بنابراين يک نقطه مشخصي است.</a:t>
            </a:r>
          </a:p>
          <a:p>
            <a:pPr algn="just" rtl="1">
              <a:lnSpc>
                <a:spcPct val="90000"/>
              </a:lnSpc>
              <a:spcBef>
                <a:spcPct val="20000"/>
              </a:spcBef>
              <a:buClr>
                <a:schemeClr val="accent2"/>
              </a:buClr>
              <a:buSzPct val="80000"/>
              <a:buFont typeface="Wingdings" pitchFamily="2" charset="2"/>
              <a:buNone/>
              <a:defRPr/>
            </a:pPr>
            <a:endParaRPr lang="fa-IR" altLang="en-US" sz="3200" b="1" dirty="0">
              <a:effectLst>
                <a:outerShdw blurRad="38100" dist="38100" dir="2700000" algn="tl">
                  <a:srgbClr val="000000"/>
                </a:outerShdw>
              </a:effectLst>
              <a:cs typeface="B Nazanin" pitchFamily="2" charset="-78"/>
            </a:endParaRPr>
          </a:p>
          <a:p>
            <a:pPr algn="just" rtl="1">
              <a:lnSpc>
                <a:spcPct val="90000"/>
              </a:lnSpc>
              <a:spcBef>
                <a:spcPct val="20000"/>
              </a:spcBef>
              <a:buClr>
                <a:schemeClr val="accent2"/>
              </a:buClr>
              <a:buSzPct val="80000"/>
              <a:buFont typeface="Wingdings" pitchFamily="2" charset="2"/>
              <a:buNone/>
              <a:defRPr/>
            </a:pPr>
            <a:r>
              <a:rPr lang="fa-IR" altLang="en-US" sz="3200" b="1" dirty="0">
                <a:effectLst>
                  <a:outerShdw blurRad="38100" dist="38100" dir="2700000" algn="tl">
                    <a:srgbClr val="000000"/>
                  </a:outerShdw>
                </a:effectLst>
                <a:cs typeface="B Nazanin" pitchFamily="2" charset="-78"/>
              </a:rPr>
              <a:t>اجزاي تشكيل دهنده هدف كلي را به‏ صورت مشخص </a:t>
            </a:r>
            <a:r>
              <a:rPr lang="ar-SA" altLang="fa-IR" sz="3200" b="1" dirty="0">
                <a:effectLst>
                  <a:outerShdw blurRad="38100" dist="38100" dir="2700000" algn="tl">
                    <a:srgbClr val="000000"/>
                  </a:outerShdw>
                </a:effectLst>
                <a:cs typeface="B Nazanin" pitchFamily="2" charset="-78"/>
              </a:rPr>
              <a:t>و قابل سنجش </a:t>
            </a:r>
            <a:r>
              <a:rPr lang="fa-IR" altLang="en-US" sz="3200" b="1" dirty="0">
                <a:effectLst>
                  <a:outerShdw blurRad="38100" dist="38100" dir="2700000" algn="tl">
                    <a:srgbClr val="000000"/>
                  </a:outerShdw>
                </a:effectLst>
                <a:cs typeface="B Nazanin" pitchFamily="2" charset="-78"/>
              </a:rPr>
              <a:t>مي‏سازد و بدين وسيله برنامه قابل ارزشيابي مي‏گردد.</a:t>
            </a:r>
          </a:p>
          <a:p>
            <a:pPr algn="just" rtl="1">
              <a:lnSpc>
                <a:spcPct val="90000"/>
              </a:lnSpc>
              <a:spcBef>
                <a:spcPct val="20000"/>
              </a:spcBef>
              <a:buClr>
                <a:schemeClr val="accent2"/>
              </a:buClr>
              <a:buSzPct val="80000"/>
              <a:buFont typeface="Wingdings" pitchFamily="2" charset="2"/>
              <a:buNone/>
              <a:defRPr/>
            </a:pPr>
            <a:r>
              <a:rPr lang="fa-IR" sz="3200" b="1" dirty="0">
                <a:effectLst>
                  <a:outerShdw blurRad="38100" dist="38100" dir="2700000" algn="tl">
                    <a:srgbClr val="000000"/>
                  </a:outerShdw>
                </a:effectLst>
                <a:cs typeface="B Nazanin" pitchFamily="2" charset="-78"/>
              </a:rPr>
              <a:t>هر هدف کلی به یکسری اهداف اختصاصی تقسیم می شود.</a:t>
            </a:r>
            <a:r>
              <a:rPr lang="fa-IR" altLang="en-US" sz="3200" b="1" dirty="0">
                <a:effectLst>
                  <a:outerShdw blurRad="38100" dist="38100" dir="2700000" algn="tl">
                    <a:srgbClr val="000000"/>
                  </a:outerShdw>
                </a:effectLst>
                <a:cs typeface="B Nazanin" pitchFamily="2" charset="-78"/>
              </a:rPr>
              <a:t> </a:t>
            </a:r>
            <a:endParaRPr lang="fa-IR" sz="3200" b="1" dirty="0">
              <a:effectLst>
                <a:outerShdw blurRad="38100" dist="38100" dir="2700000" algn="tl">
                  <a:srgbClr val="000000"/>
                </a:outerShdw>
              </a:effectLst>
              <a:cs typeface="B Nazanin" pitchFamily="2" charset="-78"/>
            </a:endParaRPr>
          </a:p>
          <a:p>
            <a:pPr marL="342900" indent="-342900" algn="just" rtl="1">
              <a:lnSpc>
                <a:spcPct val="90000"/>
              </a:lnSpc>
              <a:spcBef>
                <a:spcPct val="20000"/>
              </a:spcBef>
              <a:buClr>
                <a:schemeClr val="accent2"/>
              </a:buClr>
              <a:buSzPct val="80000"/>
              <a:buFont typeface="Wingdings" pitchFamily="2" charset="2"/>
              <a:buNone/>
              <a:defRPr/>
            </a:pPr>
            <a:endParaRPr lang="fa-IR" sz="3200" b="1" dirty="0">
              <a:effectLst>
                <a:outerShdw blurRad="38100" dist="38100" dir="2700000" algn="tl">
                  <a:srgbClr val="000000"/>
                </a:outerShdw>
              </a:effectLst>
              <a:cs typeface="B Nazanin" pitchFamily="2" charset="-78"/>
            </a:endParaRPr>
          </a:p>
          <a:p>
            <a:pPr marL="342900" indent="-342900" algn="just" rtl="1">
              <a:spcBef>
                <a:spcPct val="20000"/>
              </a:spcBef>
              <a:buClr>
                <a:schemeClr val="accent2"/>
              </a:buClr>
              <a:buSzPct val="80000"/>
              <a:buFont typeface="Wingdings" pitchFamily="2" charset="2"/>
              <a:buNone/>
              <a:defRPr/>
            </a:pPr>
            <a:endParaRPr lang="en-US" sz="3200" b="1" dirty="0">
              <a:effectLst>
                <a:outerShdw blurRad="38100" dist="38100" dir="2700000" algn="tl">
                  <a:srgbClr val="000000"/>
                </a:outerShdw>
              </a:effectLst>
              <a:cs typeface="B Nazanin" pitchFamily="2" charset="-78"/>
            </a:endParaRPr>
          </a:p>
          <a:p>
            <a:pPr marL="342900" indent="-342900" algn="just" rtl="1">
              <a:spcBef>
                <a:spcPct val="20000"/>
              </a:spcBef>
              <a:buClr>
                <a:schemeClr val="accent2"/>
              </a:buClr>
              <a:buSzPct val="80000"/>
              <a:buFont typeface="Wingdings" pitchFamily="2" charset="2"/>
              <a:buNone/>
              <a:defRPr/>
            </a:pPr>
            <a:endParaRPr lang="fa-IR" sz="3200" b="1" dirty="0">
              <a:effectLst>
                <a:outerShdw blurRad="38100" dist="38100" dir="2700000" algn="tl">
                  <a:srgbClr val="000000"/>
                </a:outerShdw>
              </a:effectLst>
              <a:cs typeface="B Nazanin" pitchFamily="2" charset="-78"/>
            </a:endParaRPr>
          </a:p>
          <a:p>
            <a:pPr marL="342900" indent="-342900" algn="just" rtl="1">
              <a:lnSpc>
                <a:spcPct val="90000"/>
              </a:lnSpc>
              <a:spcBef>
                <a:spcPct val="20000"/>
              </a:spcBef>
              <a:buClr>
                <a:schemeClr val="accent2"/>
              </a:buClr>
              <a:buSzPct val="80000"/>
              <a:buFont typeface="Wingdings" pitchFamily="2" charset="2"/>
              <a:buNone/>
              <a:defRPr/>
            </a:pPr>
            <a:r>
              <a:rPr lang="fa-IR" b="1" dirty="0">
                <a:effectLst>
                  <a:outerShdw blurRad="38100" dist="38100" dir="2700000" algn="tl">
                    <a:srgbClr val="000000"/>
                  </a:outerShdw>
                </a:effectLst>
                <a:cs typeface="B Nazanin" pitchFamily="2" charset="-78"/>
              </a:rPr>
              <a:t>	</a:t>
            </a:r>
            <a:endParaRPr lang="en-US" b="1" dirty="0">
              <a:effectLst>
                <a:outerShdw blurRad="38100" dist="38100" dir="2700000" algn="tl">
                  <a:srgbClr val="000000"/>
                </a:outerShdw>
              </a:effectLst>
              <a:cs typeface="B Nazanin"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457200" y="750888"/>
            <a:ext cx="8382000" cy="4894262"/>
          </a:xfrm>
          <a:prstGeom prst="rect">
            <a:avLst/>
          </a:prstGeom>
          <a:noFill/>
          <a:ln w="9525">
            <a:noFill/>
            <a:miter lim="800000"/>
            <a:headEnd/>
            <a:tailEnd/>
          </a:ln>
        </p:spPr>
        <p:txBody>
          <a:bodyPr>
            <a:spAutoFit/>
          </a:bodyPr>
          <a:lstStyle/>
          <a:p>
            <a:pPr algn="r" rtl="1"/>
            <a:r>
              <a:rPr lang="fa-IR" sz="2400" b="1"/>
              <a:t>نام برنامه: کنترل بیماري هپاتیت</a:t>
            </a:r>
            <a:br>
              <a:rPr lang="fa-IR" sz="2400" b="1"/>
            </a:br>
            <a:r>
              <a:rPr lang="fa-IR" sz="2400" b="1"/>
              <a:t>هدف کلی: پیشگیري، کنترل و مراقبت از بیماري هپاتیت</a:t>
            </a:r>
            <a:br>
              <a:rPr lang="fa-IR" sz="2400" b="1"/>
            </a:br>
            <a:r>
              <a:rPr lang="fa-IR" sz="2400" b="1"/>
              <a:t>اهداف اختصاصی:</a:t>
            </a:r>
          </a:p>
          <a:p>
            <a:pPr algn="r" rtl="1">
              <a:buFont typeface="Wingdings" pitchFamily="2" charset="2"/>
              <a:buChar char="ü"/>
            </a:pPr>
            <a:r>
              <a:rPr lang="fa-IR" sz="2400" b="1"/>
              <a:t>افزایش سطح آگاهی تمامی پرسنل مراکز بهداشتی درمانی در زمینه بیماري هپاتیت به میزان 5 % نسبت به سال 92</a:t>
            </a:r>
          </a:p>
          <a:p>
            <a:pPr algn="r" rtl="1">
              <a:buFont typeface="Wingdings" pitchFamily="2" charset="2"/>
              <a:buChar char="ü"/>
            </a:pPr>
            <a:r>
              <a:rPr lang="fa-IR" sz="2400" b="1"/>
              <a:t>افزایش کمی در سیستم گزارش دهی بیماري هپاتیت به میزان 5 % نسبت به سال 92</a:t>
            </a:r>
          </a:p>
          <a:p>
            <a:pPr algn="r" rtl="1">
              <a:buFont typeface="Wingdings" pitchFamily="2" charset="2"/>
              <a:buChar char="ü"/>
            </a:pPr>
            <a:r>
              <a:rPr lang="fa-IR" sz="2400" b="1"/>
              <a:t>افزایش سطح آگاهی جمعیت تحت پوشش به میزان 5 % نسبت به سال 92</a:t>
            </a:r>
          </a:p>
          <a:p>
            <a:pPr algn="r" rtl="1">
              <a:buFont typeface="Wingdings" pitchFamily="2" charset="2"/>
              <a:buChar char="ü"/>
            </a:pPr>
            <a:r>
              <a:rPr lang="fa-IR" sz="2400" b="1"/>
              <a:t>افزایش سطح آگاهی مبتلایان شناسایی شده در خصوص بیماري هپاتیت و مهارت هاي پیشگیري از انتقال بیماري به دیگران به میزان 70 % کل موارد مبتلا در سال 92</a:t>
            </a:r>
          </a:p>
          <a:p>
            <a:pPr algn="r" rtl="1">
              <a:buFont typeface="Wingdings" pitchFamily="2" charset="2"/>
              <a:buChar char="ü"/>
            </a:pPr>
            <a:r>
              <a:rPr lang="fa-IR" sz="2400" b="1"/>
              <a:t>مشاوره، آزمایش و واکسیناسیون همسر و اعضاي خانواده مبتلایان به هپاتیت هاي </a:t>
            </a:r>
            <a:r>
              <a:rPr lang="en-GB" sz="2400" b="1"/>
              <a:t>B </a:t>
            </a:r>
            <a:r>
              <a:rPr lang="fa-IR" sz="2400" b="1"/>
              <a:t>و </a:t>
            </a:r>
            <a:r>
              <a:rPr lang="en-GB" sz="2400" b="1"/>
              <a:t>C </a:t>
            </a:r>
            <a:r>
              <a:rPr lang="fa-IR" sz="2400" b="1"/>
              <a:t>شناسایی شده به میزان 70 % در سال 92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265113"/>
            <a:ext cx="9144000" cy="1219200"/>
          </a:xfrm>
        </p:spPr>
        <p:txBody>
          <a:bodyPr/>
          <a:lstStyle/>
          <a:p>
            <a:pPr eaLnBrk="1" fontAlgn="auto" hangingPunct="1">
              <a:spcAft>
                <a:spcPts val="0"/>
              </a:spcAft>
              <a:defRPr/>
            </a:pPr>
            <a:r>
              <a:rPr lang="fa-IR" u="sng" dirty="0" smtClean="0">
                <a:solidFill>
                  <a:schemeClr val="tx2">
                    <a:satMod val="130000"/>
                  </a:schemeClr>
                </a:solidFill>
                <a:cs typeface="Jadid" pitchFamily="2" charset="-78"/>
              </a:rPr>
              <a:t>ويژگيهاي</a:t>
            </a:r>
            <a:r>
              <a:rPr lang="ar-SA" altLang="fa-IR" u="sng" dirty="0" smtClean="0">
                <a:solidFill>
                  <a:schemeClr val="tx2">
                    <a:satMod val="130000"/>
                  </a:schemeClr>
                </a:solidFill>
                <a:cs typeface="Jadid" pitchFamily="2" charset="-78"/>
              </a:rPr>
              <a:t> </a:t>
            </a:r>
            <a:r>
              <a:rPr lang="ar-SA" altLang="en-US" u="sng" dirty="0" smtClean="0">
                <a:solidFill>
                  <a:schemeClr val="tx2">
                    <a:satMod val="130000"/>
                  </a:schemeClr>
                </a:solidFill>
                <a:cs typeface="Jadid" pitchFamily="2" charset="-78"/>
              </a:rPr>
              <a:t>ا</a:t>
            </a:r>
            <a:r>
              <a:rPr lang="ar-SA" altLang="fa-IR" u="sng" dirty="0" smtClean="0">
                <a:solidFill>
                  <a:schemeClr val="tx2">
                    <a:satMod val="130000"/>
                  </a:schemeClr>
                </a:solidFill>
                <a:cs typeface="Jadid" pitchFamily="2" charset="-78"/>
              </a:rPr>
              <a:t>ه</a:t>
            </a:r>
            <a:r>
              <a:rPr lang="ar-SA" altLang="en-US" u="sng" dirty="0" smtClean="0">
                <a:solidFill>
                  <a:schemeClr val="tx2">
                    <a:satMod val="130000"/>
                  </a:schemeClr>
                </a:solidFill>
                <a:cs typeface="Jadid" pitchFamily="2" charset="-78"/>
              </a:rPr>
              <a:t>د</a:t>
            </a:r>
            <a:r>
              <a:rPr lang="ar-SA" altLang="fa-IR" u="sng" dirty="0" smtClean="0">
                <a:solidFill>
                  <a:schemeClr val="tx2">
                    <a:satMod val="130000"/>
                  </a:schemeClr>
                </a:solidFill>
                <a:cs typeface="Jadid" pitchFamily="2" charset="-78"/>
              </a:rPr>
              <a:t>ا</a:t>
            </a:r>
            <a:r>
              <a:rPr lang="ar-SA" altLang="en-US" u="sng" dirty="0" smtClean="0">
                <a:solidFill>
                  <a:schemeClr val="tx2">
                    <a:satMod val="130000"/>
                  </a:schemeClr>
                </a:solidFill>
                <a:cs typeface="Jadid" pitchFamily="2" charset="-78"/>
              </a:rPr>
              <a:t>ف </a:t>
            </a:r>
            <a:r>
              <a:rPr lang="ar-SA" altLang="fa-IR" u="sng" dirty="0" smtClean="0">
                <a:solidFill>
                  <a:schemeClr val="tx2">
                    <a:satMod val="130000"/>
                  </a:schemeClr>
                </a:solidFill>
                <a:cs typeface="Jadid" pitchFamily="2" charset="-78"/>
              </a:rPr>
              <a:t>ا</a:t>
            </a:r>
            <a:r>
              <a:rPr lang="ar-SA" altLang="en-US" u="sng" dirty="0" smtClean="0">
                <a:solidFill>
                  <a:schemeClr val="tx2">
                    <a:satMod val="130000"/>
                  </a:schemeClr>
                </a:solidFill>
                <a:cs typeface="Jadid" pitchFamily="2" charset="-78"/>
              </a:rPr>
              <a:t>خ</a:t>
            </a:r>
            <a:r>
              <a:rPr lang="ar-SA" altLang="fa-IR" u="sng" dirty="0" smtClean="0">
                <a:solidFill>
                  <a:schemeClr val="tx2">
                    <a:satMod val="130000"/>
                  </a:schemeClr>
                </a:solidFill>
                <a:cs typeface="Jadid" pitchFamily="2" charset="-78"/>
              </a:rPr>
              <a:t>ت</a:t>
            </a:r>
            <a:r>
              <a:rPr lang="ar-SA" altLang="en-US" u="sng" dirty="0" smtClean="0">
                <a:solidFill>
                  <a:schemeClr val="tx2">
                    <a:satMod val="130000"/>
                  </a:schemeClr>
                </a:solidFill>
                <a:cs typeface="Jadid" pitchFamily="2" charset="-78"/>
              </a:rPr>
              <a:t>ص</a:t>
            </a:r>
            <a:r>
              <a:rPr lang="ar-SA" altLang="fa-IR" u="sng" dirty="0" smtClean="0">
                <a:solidFill>
                  <a:schemeClr val="tx2">
                    <a:satMod val="130000"/>
                  </a:schemeClr>
                </a:solidFill>
                <a:cs typeface="Jadid" pitchFamily="2" charset="-78"/>
              </a:rPr>
              <a:t>ا</a:t>
            </a:r>
            <a:r>
              <a:rPr lang="ar-SA" altLang="en-US" u="sng" dirty="0" smtClean="0">
                <a:solidFill>
                  <a:schemeClr val="tx2">
                    <a:satMod val="130000"/>
                  </a:schemeClr>
                </a:solidFill>
                <a:cs typeface="Jadid" pitchFamily="2" charset="-78"/>
              </a:rPr>
              <a:t>ص</a:t>
            </a:r>
            <a:r>
              <a:rPr lang="ar-SA" altLang="fa-IR" u="sng" dirty="0" smtClean="0">
                <a:solidFill>
                  <a:schemeClr val="tx2">
                    <a:satMod val="130000"/>
                  </a:schemeClr>
                </a:solidFill>
                <a:cs typeface="Jadid" pitchFamily="2" charset="-78"/>
              </a:rPr>
              <a:t>ي</a:t>
            </a:r>
            <a:r>
              <a:rPr lang="en-US" altLang="en-US" i="1" u="sng" dirty="0" smtClean="0">
                <a:solidFill>
                  <a:srgbClr val="CC0000"/>
                </a:solidFill>
                <a:cs typeface="Traffic" pitchFamily="2" charset="-78"/>
              </a:rPr>
              <a:t>SMART</a:t>
            </a:r>
            <a:endParaRPr lang="en-US" altLang="en-US" dirty="0" smtClean="0">
              <a:solidFill>
                <a:schemeClr val="tx2">
                  <a:satMod val="130000"/>
                </a:schemeClr>
              </a:solidFill>
              <a:cs typeface="Jadid" pitchFamily="2" charset="-78"/>
            </a:endParaRPr>
          </a:p>
        </p:txBody>
      </p:sp>
      <p:sp>
        <p:nvSpPr>
          <p:cNvPr id="14339" name="Rectangle 3"/>
          <p:cNvSpPr>
            <a:spLocks noGrp="1" noChangeArrowheads="1"/>
          </p:cNvSpPr>
          <p:nvPr>
            <p:ph type="body" idx="4294967295"/>
          </p:nvPr>
        </p:nvSpPr>
        <p:spPr>
          <a:xfrm>
            <a:off x="0" y="2667000"/>
            <a:ext cx="7772400" cy="2317750"/>
          </a:xfrm>
        </p:spPr>
        <p:txBody>
          <a:bodyPr>
            <a:normAutofit fontScale="92500" lnSpcReduction="10000"/>
          </a:bodyPr>
          <a:lstStyle/>
          <a:p>
            <a:pPr marL="711200" indent="-711200" eaLnBrk="1" fontAlgn="auto" hangingPunct="1">
              <a:lnSpc>
                <a:spcPct val="90000"/>
              </a:lnSpc>
              <a:spcAft>
                <a:spcPts val="0"/>
              </a:spcAft>
              <a:buClr>
                <a:srgbClr val="003600"/>
              </a:buClr>
              <a:buFont typeface="Wingdings" pitchFamily="2" charset="2"/>
              <a:buAutoNum type="romanUcPeriod"/>
              <a:defRPr/>
            </a:pPr>
            <a:r>
              <a:rPr lang="fa-IR" altLang="en-US" dirty="0" smtClean="0">
                <a:solidFill>
                  <a:srgbClr val="FFFF00"/>
                </a:solidFill>
                <a:effectLst>
                  <a:outerShdw blurRad="38100" dist="38100" dir="2700000" algn="tl">
                    <a:srgbClr val="000000"/>
                  </a:outerShdw>
                </a:effectLst>
                <a:latin typeface="Times New Roman" pitchFamily="18" charset="0"/>
                <a:cs typeface="Times New Roman" pitchFamily="18" charset="0"/>
              </a:rPr>
              <a:t>اختصاصی و ویژه با</a:t>
            </a:r>
            <a:r>
              <a:rPr lang="ar-SA" altLang="en-US" dirty="0" smtClean="0">
                <a:solidFill>
                  <a:srgbClr val="FFFF00"/>
                </a:solidFill>
                <a:effectLst>
                  <a:outerShdw blurRad="38100" dist="38100" dir="2700000" algn="tl">
                    <a:srgbClr val="000000"/>
                  </a:outerShdw>
                </a:effectLst>
                <a:latin typeface="Times New Roman" pitchFamily="18" charset="0"/>
                <a:cs typeface="Times New Roman" pitchFamily="18" charset="0"/>
              </a:rPr>
              <a:t>شند</a:t>
            </a:r>
            <a:r>
              <a:rPr lang="fa-IR" altLang="en-US" dirty="0" smtClean="0">
                <a:solidFill>
                  <a:srgbClr val="FFFF00"/>
                </a:solidFill>
                <a:effectLst>
                  <a:outerShdw blurRad="38100" dist="38100" dir="2700000" algn="tl">
                    <a:srgbClr val="000000"/>
                  </a:outerShdw>
                </a:effectLst>
                <a:latin typeface="Times New Roman" pitchFamily="18" charset="0"/>
                <a:cs typeface="Times New Roman" pitchFamily="18" charset="0"/>
              </a:rPr>
              <a:t>و به طور عيني بيان كننده تغييري باشد كه قرار است اتفاق بيفتد </a:t>
            </a:r>
            <a:r>
              <a:rPr lang="en-US" altLang="en-US" dirty="0" smtClean="0">
                <a:solidFill>
                  <a:srgbClr val="FFFF00"/>
                </a:solidFill>
                <a:effectLst>
                  <a:outerShdw blurRad="38100" dist="38100" dir="2700000" algn="tl">
                    <a:srgbClr val="000000"/>
                  </a:outerShdw>
                </a:effectLst>
                <a:latin typeface="Times New Roman" pitchFamily="18" charset="0"/>
                <a:cs typeface="Times New Roman" pitchFamily="18" charset="0"/>
              </a:rPr>
              <a:t> </a:t>
            </a:r>
            <a:r>
              <a:rPr lang="en-US" altLang="en-US" dirty="0" smtClean="0">
                <a:solidFill>
                  <a:srgbClr val="FF0000"/>
                </a:solidFill>
                <a:effectLst>
                  <a:outerShdw blurRad="38100" dist="38100" dir="2700000" algn="tl">
                    <a:srgbClr val="000000"/>
                  </a:outerShdw>
                </a:effectLst>
                <a:latin typeface="Times New Roman" pitchFamily="18" charset="0"/>
                <a:cs typeface="Times New Roman" pitchFamily="18" charset="0"/>
              </a:rPr>
              <a:t>S</a:t>
            </a:r>
            <a:r>
              <a:rPr lang="en-GB" altLang="ar-SA" i="1" dirty="0" err="1" smtClean="0">
                <a:solidFill>
                  <a:srgbClr val="FFFF00"/>
                </a:solidFill>
                <a:effectLst>
                  <a:outerShdw blurRad="38100" dist="38100" dir="2700000" algn="tl">
                    <a:srgbClr val="000000"/>
                  </a:outerShdw>
                </a:effectLst>
                <a:latin typeface="Times New Roman" pitchFamily="18" charset="0"/>
                <a:cs typeface="Times New Roman" pitchFamily="18" charset="0"/>
              </a:rPr>
              <a:t>pecific</a:t>
            </a:r>
            <a:r>
              <a:rPr lang="en-US" altLang="ar-SA" i="1" dirty="0" smtClean="0">
                <a:solidFill>
                  <a:srgbClr val="FFFF00"/>
                </a:solidFill>
                <a:effectLst>
                  <a:outerShdw blurRad="38100" dist="38100" dir="2700000" algn="tl">
                    <a:srgbClr val="000000"/>
                  </a:outerShdw>
                </a:effectLst>
                <a:latin typeface="Times New Roman" pitchFamily="18" charset="0"/>
                <a:cs typeface="Times New Roman" pitchFamily="18" charset="0"/>
              </a:rPr>
              <a:t>)</a:t>
            </a:r>
            <a:r>
              <a:rPr lang="ar-SA" altLang="ar-SA" i="1" dirty="0" smtClean="0">
                <a:solidFill>
                  <a:srgbClr val="FFFF00"/>
                </a:solidFill>
                <a:effectLst>
                  <a:outerShdw blurRad="38100" dist="38100" dir="2700000" algn="tl">
                    <a:srgbClr val="000000"/>
                  </a:outerShdw>
                </a:effectLst>
                <a:latin typeface="Times New Roman" pitchFamily="18" charset="0"/>
                <a:cs typeface="Times New Roman" pitchFamily="18" charset="0"/>
              </a:rPr>
              <a:t>)</a:t>
            </a:r>
            <a:endParaRPr lang="fa-IR" altLang="en-US" dirty="0" smtClean="0">
              <a:solidFill>
                <a:srgbClr val="003600"/>
              </a:solidFill>
              <a:effectLst>
                <a:outerShdw blurRad="38100" dist="38100" dir="2700000" algn="tl">
                  <a:srgbClr val="000000"/>
                </a:outerShdw>
              </a:effectLst>
              <a:latin typeface="Times New Roman" pitchFamily="18" charset="0"/>
              <a:cs typeface="Times New Roman" pitchFamily="18" charset="0"/>
            </a:endParaRPr>
          </a:p>
          <a:p>
            <a:pPr marL="711200" indent="-711200" eaLnBrk="1" fontAlgn="auto" hangingPunct="1">
              <a:lnSpc>
                <a:spcPct val="90000"/>
              </a:lnSpc>
              <a:spcAft>
                <a:spcPts val="0"/>
              </a:spcAft>
              <a:buClr>
                <a:srgbClr val="003600"/>
              </a:buClr>
              <a:buFont typeface="Wingdings" pitchFamily="2" charset="2"/>
              <a:buAutoNum type="romanUcPeriod"/>
              <a:defRPr/>
            </a:pPr>
            <a:r>
              <a:rPr lang="ar-SA" altLang="en-US" dirty="0" smtClean="0">
                <a:solidFill>
                  <a:srgbClr val="FFFF00"/>
                </a:solidFill>
                <a:effectLst>
                  <a:outerShdw blurRad="38100" dist="38100" dir="2700000" algn="tl">
                    <a:srgbClr val="000000"/>
                  </a:outerShdw>
                </a:effectLst>
                <a:latin typeface="Times New Roman" pitchFamily="18" charset="0"/>
                <a:cs typeface="Times New Roman" pitchFamily="18" charset="0"/>
              </a:rPr>
              <a:t>قابل اندازه‏گيري</a:t>
            </a:r>
            <a:r>
              <a:rPr lang="fa-IR" altLang="en-US" dirty="0" smtClean="0">
                <a:solidFill>
                  <a:srgbClr val="FFFF00"/>
                </a:solidFill>
                <a:effectLst>
                  <a:outerShdw blurRad="38100" dist="38100" dir="2700000" algn="tl">
                    <a:srgbClr val="000000"/>
                  </a:outerShdw>
                </a:effectLst>
                <a:latin typeface="Times New Roman" pitchFamily="18" charset="0"/>
                <a:cs typeface="Times New Roman" pitchFamily="18" charset="0"/>
              </a:rPr>
              <a:t> با</a:t>
            </a:r>
            <a:r>
              <a:rPr lang="ar-SA" altLang="en-US" dirty="0" smtClean="0">
                <a:solidFill>
                  <a:srgbClr val="FFFF00"/>
                </a:solidFill>
                <a:effectLst>
                  <a:outerShdw blurRad="38100" dist="38100" dir="2700000" algn="tl">
                    <a:srgbClr val="000000"/>
                  </a:outerShdw>
                </a:effectLst>
                <a:latin typeface="Times New Roman" pitchFamily="18" charset="0"/>
                <a:cs typeface="Times New Roman" pitchFamily="18" charset="0"/>
              </a:rPr>
              <a:t>شند</a:t>
            </a:r>
            <a:r>
              <a:rPr lang="en-US" altLang="en-US" dirty="0" smtClean="0">
                <a:solidFill>
                  <a:srgbClr val="FFFF00"/>
                </a:solidFill>
                <a:effectLst>
                  <a:outerShdw blurRad="38100" dist="38100" dir="2700000" algn="tl">
                    <a:srgbClr val="000000"/>
                  </a:outerShdw>
                </a:effectLst>
                <a:latin typeface="Times New Roman" pitchFamily="18" charset="0"/>
                <a:cs typeface="Times New Roman" pitchFamily="18" charset="0"/>
              </a:rPr>
              <a:t> </a:t>
            </a:r>
            <a:r>
              <a:rPr lang="en-US" altLang="ar-SA" i="1" dirty="0" smtClean="0">
                <a:solidFill>
                  <a:srgbClr val="FF0000"/>
                </a:solidFill>
                <a:effectLst>
                  <a:outerShdw blurRad="38100" dist="38100" dir="2700000" algn="tl">
                    <a:srgbClr val="000000"/>
                  </a:outerShdw>
                </a:effectLst>
                <a:latin typeface="Times New Roman" pitchFamily="18" charset="0"/>
                <a:cs typeface="Times New Roman" pitchFamily="18" charset="0"/>
              </a:rPr>
              <a:t>M</a:t>
            </a:r>
            <a:r>
              <a:rPr lang="en-US" altLang="ar-SA" i="1" dirty="0" smtClean="0">
                <a:solidFill>
                  <a:srgbClr val="FFFF00"/>
                </a:solidFill>
                <a:effectLst>
                  <a:outerShdw blurRad="38100" dist="38100" dir="2700000" algn="tl">
                    <a:srgbClr val="000000"/>
                  </a:outerShdw>
                </a:effectLst>
                <a:latin typeface="Times New Roman" pitchFamily="18" charset="0"/>
                <a:cs typeface="Times New Roman" pitchFamily="18" charset="0"/>
              </a:rPr>
              <a:t>easurable)</a:t>
            </a:r>
            <a:r>
              <a:rPr lang="ar-SA" altLang="ar-SA" i="1" dirty="0" smtClean="0">
                <a:solidFill>
                  <a:srgbClr val="FFFF00"/>
                </a:solidFill>
                <a:effectLst>
                  <a:outerShdw blurRad="38100" dist="38100" dir="2700000" algn="tl">
                    <a:srgbClr val="000000"/>
                  </a:outerShdw>
                </a:effectLst>
                <a:latin typeface="Times New Roman" pitchFamily="18" charset="0"/>
                <a:cs typeface="Times New Roman" pitchFamily="18" charset="0"/>
              </a:rPr>
              <a:t>)</a:t>
            </a:r>
            <a:endParaRPr lang="en-US" altLang="ar-SA" dirty="0" smtClean="0">
              <a:solidFill>
                <a:srgbClr val="FFFF00"/>
              </a:solidFill>
              <a:effectLst>
                <a:outerShdw blurRad="38100" dist="38100" dir="2700000" algn="tl">
                  <a:srgbClr val="000000"/>
                </a:outerShdw>
              </a:effectLst>
              <a:latin typeface="Times New Roman" pitchFamily="18" charset="0"/>
              <a:cs typeface="Times New Roman" pitchFamily="18" charset="0"/>
            </a:endParaRPr>
          </a:p>
          <a:p>
            <a:pPr marL="711200" indent="-711200" eaLnBrk="1" fontAlgn="auto" hangingPunct="1">
              <a:lnSpc>
                <a:spcPct val="90000"/>
              </a:lnSpc>
              <a:spcAft>
                <a:spcPts val="0"/>
              </a:spcAft>
              <a:buClr>
                <a:srgbClr val="003600"/>
              </a:buClr>
              <a:buFont typeface="Wingdings" pitchFamily="2" charset="2"/>
              <a:buAutoNum type="romanUcPeriod"/>
              <a:defRPr/>
            </a:pPr>
            <a:r>
              <a:rPr lang="ar-SA" altLang="en-US" dirty="0" smtClean="0">
                <a:solidFill>
                  <a:srgbClr val="FFFF00"/>
                </a:solidFill>
                <a:effectLst>
                  <a:outerShdw blurRad="38100" dist="38100" dir="2700000" algn="tl">
                    <a:srgbClr val="000000"/>
                  </a:outerShdw>
                </a:effectLst>
                <a:latin typeface="Times New Roman" pitchFamily="18" charset="0"/>
                <a:cs typeface="Times New Roman" pitchFamily="18" charset="0"/>
              </a:rPr>
              <a:t> دست‏يافتني باشند</a:t>
            </a:r>
            <a:r>
              <a:rPr lang="en-US" altLang="en-US" dirty="0" smtClean="0">
                <a:solidFill>
                  <a:srgbClr val="FFFF00"/>
                </a:solidFill>
                <a:effectLst>
                  <a:outerShdw blurRad="38100" dist="38100" dir="2700000" algn="tl">
                    <a:srgbClr val="000000"/>
                  </a:outerShdw>
                </a:effectLst>
                <a:latin typeface="Times New Roman" pitchFamily="18" charset="0"/>
                <a:cs typeface="Times New Roman" pitchFamily="18" charset="0"/>
              </a:rPr>
              <a:t> </a:t>
            </a:r>
            <a:r>
              <a:rPr lang="en-US" altLang="ar-SA" i="1" dirty="0" smtClean="0">
                <a:solidFill>
                  <a:srgbClr val="FF0000"/>
                </a:solidFill>
                <a:effectLst>
                  <a:outerShdw blurRad="38100" dist="38100" dir="2700000" algn="tl">
                    <a:srgbClr val="000000"/>
                  </a:outerShdw>
                </a:effectLst>
                <a:latin typeface="Times New Roman" pitchFamily="18" charset="0"/>
                <a:cs typeface="Times New Roman" pitchFamily="18" charset="0"/>
              </a:rPr>
              <a:t>A</a:t>
            </a:r>
            <a:r>
              <a:rPr lang="en-US" altLang="ar-SA" i="1" dirty="0" smtClean="0">
                <a:solidFill>
                  <a:srgbClr val="FFFF00"/>
                </a:solidFill>
                <a:effectLst>
                  <a:outerShdw blurRad="38100" dist="38100" dir="2700000" algn="tl">
                    <a:srgbClr val="000000"/>
                  </a:outerShdw>
                </a:effectLst>
                <a:latin typeface="Times New Roman" pitchFamily="18" charset="0"/>
                <a:cs typeface="Times New Roman" pitchFamily="18" charset="0"/>
              </a:rPr>
              <a:t>ttainable)</a:t>
            </a:r>
            <a:r>
              <a:rPr lang="ar-SA" altLang="ar-SA" i="1" dirty="0" smtClean="0">
                <a:solidFill>
                  <a:srgbClr val="FFFF00"/>
                </a:solidFill>
                <a:effectLst>
                  <a:outerShdw blurRad="38100" dist="38100" dir="2700000" algn="tl">
                    <a:srgbClr val="000000"/>
                  </a:outerShdw>
                </a:effectLst>
                <a:latin typeface="Times New Roman" pitchFamily="18" charset="0"/>
                <a:cs typeface="Times New Roman" pitchFamily="18" charset="0"/>
              </a:rPr>
              <a:t>)</a:t>
            </a:r>
            <a:endParaRPr lang="en-US" altLang="ar-SA" dirty="0" smtClean="0">
              <a:solidFill>
                <a:srgbClr val="FFFF00"/>
              </a:solidFill>
              <a:effectLst>
                <a:outerShdw blurRad="38100" dist="38100" dir="2700000" algn="tl">
                  <a:srgbClr val="000000"/>
                </a:outerShdw>
              </a:effectLst>
              <a:latin typeface="Times New Roman" pitchFamily="18" charset="0"/>
              <a:cs typeface="Times New Roman" pitchFamily="18" charset="0"/>
            </a:endParaRPr>
          </a:p>
          <a:p>
            <a:pPr marL="711200" indent="-711200" eaLnBrk="1" fontAlgn="auto" hangingPunct="1">
              <a:lnSpc>
                <a:spcPct val="90000"/>
              </a:lnSpc>
              <a:spcAft>
                <a:spcPts val="0"/>
              </a:spcAft>
              <a:buClr>
                <a:srgbClr val="003600"/>
              </a:buClr>
              <a:buFont typeface="Wingdings" pitchFamily="2" charset="2"/>
              <a:buAutoNum type="romanUcPeriod"/>
              <a:defRPr/>
            </a:pPr>
            <a:r>
              <a:rPr lang="ar-SA" altLang="en-US" dirty="0" smtClean="0">
                <a:solidFill>
                  <a:srgbClr val="FFFF00"/>
                </a:solidFill>
                <a:effectLst>
                  <a:outerShdw blurRad="38100" dist="38100" dir="2700000" algn="tl">
                    <a:srgbClr val="000000"/>
                  </a:outerShdw>
                </a:effectLst>
                <a:latin typeface="Times New Roman" pitchFamily="18" charset="0"/>
                <a:cs typeface="Times New Roman" pitchFamily="18" charset="0"/>
              </a:rPr>
              <a:t> مرتبط با هدف كلي باشند</a:t>
            </a:r>
            <a:r>
              <a:rPr lang="en-US" altLang="en-US" dirty="0" smtClean="0">
                <a:solidFill>
                  <a:srgbClr val="FFFF00"/>
                </a:solidFill>
                <a:effectLst>
                  <a:outerShdw blurRad="38100" dist="38100" dir="2700000" algn="tl">
                    <a:srgbClr val="000000"/>
                  </a:outerShdw>
                </a:effectLst>
                <a:latin typeface="Times New Roman" pitchFamily="18" charset="0"/>
                <a:cs typeface="Times New Roman" pitchFamily="18" charset="0"/>
              </a:rPr>
              <a:t> </a:t>
            </a:r>
            <a:r>
              <a:rPr lang="en-US" altLang="ar-SA" i="1" dirty="0" smtClean="0">
                <a:solidFill>
                  <a:srgbClr val="FF0000"/>
                </a:solidFill>
                <a:effectLst>
                  <a:outerShdw blurRad="38100" dist="38100" dir="2700000" algn="tl">
                    <a:srgbClr val="000000"/>
                  </a:outerShdw>
                </a:effectLst>
                <a:latin typeface="Times New Roman" pitchFamily="18" charset="0"/>
                <a:cs typeface="Times New Roman" pitchFamily="18" charset="0"/>
              </a:rPr>
              <a:t>R</a:t>
            </a:r>
            <a:r>
              <a:rPr lang="en-US" altLang="ar-SA" i="1" dirty="0" smtClean="0">
                <a:solidFill>
                  <a:srgbClr val="FFFF00"/>
                </a:solidFill>
                <a:effectLst>
                  <a:outerShdw blurRad="38100" dist="38100" dir="2700000" algn="tl">
                    <a:srgbClr val="000000"/>
                  </a:outerShdw>
                </a:effectLst>
                <a:latin typeface="Times New Roman" pitchFamily="18" charset="0"/>
                <a:cs typeface="Times New Roman" pitchFamily="18" charset="0"/>
              </a:rPr>
              <a:t>elevant)</a:t>
            </a:r>
            <a:r>
              <a:rPr lang="ar-SA" altLang="ar-SA" i="1" dirty="0" smtClean="0">
                <a:solidFill>
                  <a:srgbClr val="FFFF00"/>
                </a:solidFill>
                <a:effectLst>
                  <a:outerShdw blurRad="38100" dist="38100" dir="2700000" algn="tl">
                    <a:srgbClr val="000000"/>
                  </a:outerShdw>
                </a:effectLst>
                <a:latin typeface="Times New Roman" pitchFamily="18" charset="0"/>
                <a:cs typeface="Times New Roman" pitchFamily="18" charset="0"/>
              </a:rPr>
              <a:t>)</a:t>
            </a:r>
            <a:endParaRPr lang="en-US" altLang="ar-SA" dirty="0" smtClean="0">
              <a:solidFill>
                <a:srgbClr val="FFFF00"/>
              </a:solidFill>
              <a:effectLst>
                <a:outerShdw blurRad="38100" dist="38100" dir="2700000" algn="tl">
                  <a:srgbClr val="000000"/>
                </a:outerShdw>
              </a:effectLst>
              <a:latin typeface="Times New Roman" pitchFamily="18" charset="0"/>
              <a:cs typeface="Times New Roman" pitchFamily="18" charset="0"/>
            </a:endParaRPr>
          </a:p>
          <a:p>
            <a:pPr marL="711200" indent="-711200" eaLnBrk="1" fontAlgn="auto" hangingPunct="1">
              <a:lnSpc>
                <a:spcPct val="90000"/>
              </a:lnSpc>
              <a:spcAft>
                <a:spcPts val="0"/>
              </a:spcAft>
              <a:buClr>
                <a:srgbClr val="003600"/>
              </a:buClr>
              <a:buFont typeface="Wingdings" pitchFamily="2" charset="2"/>
              <a:buAutoNum type="romanUcPeriod"/>
              <a:defRPr/>
            </a:pPr>
            <a:r>
              <a:rPr lang="ar-SA" altLang="en-US" dirty="0" smtClean="0">
                <a:solidFill>
                  <a:srgbClr val="FFFF00"/>
                </a:solidFill>
                <a:effectLst>
                  <a:outerShdw blurRad="38100" dist="38100" dir="2700000" algn="tl">
                    <a:srgbClr val="000000"/>
                  </a:outerShdw>
                </a:effectLst>
                <a:latin typeface="Times New Roman" pitchFamily="18" charset="0"/>
                <a:cs typeface="Times New Roman" pitchFamily="18" charset="0"/>
              </a:rPr>
              <a:t> داراي زمان مشخص باشند</a:t>
            </a:r>
            <a:r>
              <a:rPr lang="en-US" altLang="en-US" dirty="0" smtClean="0">
                <a:solidFill>
                  <a:srgbClr val="FFFF00"/>
                </a:solidFill>
                <a:effectLst>
                  <a:outerShdw blurRad="38100" dist="38100" dir="2700000" algn="tl">
                    <a:srgbClr val="000000"/>
                  </a:outerShdw>
                </a:effectLst>
                <a:latin typeface="Times New Roman" pitchFamily="18" charset="0"/>
                <a:cs typeface="Times New Roman" pitchFamily="18" charset="0"/>
              </a:rPr>
              <a:t> </a:t>
            </a:r>
            <a:r>
              <a:rPr lang="en-US" altLang="ar-SA" i="1" dirty="0" smtClean="0">
                <a:solidFill>
                  <a:srgbClr val="FF0000"/>
                </a:solidFill>
                <a:effectLst>
                  <a:outerShdw blurRad="38100" dist="38100" dir="2700000" algn="tl">
                    <a:srgbClr val="000000"/>
                  </a:outerShdw>
                </a:effectLst>
                <a:latin typeface="Times New Roman" pitchFamily="18" charset="0"/>
                <a:cs typeface="Times New Roman" pitchFamily="18" charset="0"/>
              </a:rPr>
              <a:t>T</a:t>
            </a:r>
            <a:r>
              <a:rPr lang="en-US" altLang="ar-SA" i="1" dirty="0" smtClean="0">
                <a:solidFill>
                  <a:srgbClr val="FFFF00"/>
                </a:solidFill>
                <a:effectLst>
                  <a:outerShdw blurRad="38100" dist="38100" dir="2700000" algn="tl">
                    <a:srgbClr val="000000"/>
                  </a:outerShdw>
                </a:effectLst>
                <a:latin typeface="Times New Roman" pitchFamily="18" charset="0"/>
                <a:cs typeface="Times New Roman" pitchFamily="18" charset="0"/>
              </a:rPr>
              <a:t>ime-bounded)</a:t>
            </a:r>
            <a:r>
              <a:rPr lang="ar-SA" altLang="ar-SA" i="1" dirty="0" smtClean="0">
                <a:solidFill>
                  <a:srgbClr val="FFFF00"/>
                </a:solidFill>
                <a:effectLst>
                  <a:outerShdw blurRad="38100" dist="38100" dir="2700000" algn="tl">
                    <a:srgbClr val="000000"/>
                  </a:outerShdw>
                </a:effectLst>
                <a:latin typeface="Times New Roman" pitchFamily="18" charset="0"/>
                <a:cs typeface="Times New Roman" pitchFamily="18" charset="0"/>
              </a:rPr>
              <a:t>)</a:t>
            </a:r>
            <a:endParaRPr lang="en-US" altLang="ar-SA" dirty="0" smtClean="0">
              <a:solidFill>
                <a:srgbClr val="FFFF00"/>
              </a:solidFill>
              <a:latin typeface="Times New Roman" pitchFamily="18" charset="0"/>
              <a:cs typeface="Times New Roman" pitchFamily="18" charset="0"/>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ox(in)">
                                      <p:cBhvr>
                                        <p:cTn id="7" dur="500"/>
                                        <p:tgtEl>
                                          <p:spTgt spid="14338"/>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builtIn="1"/>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 calcmode="lin" valueType="num">
                                      <p:cBhvr additive="base">
                                        <p:cTn id="12" dur="500" fill="hold"/>
                                        <p:tgtEl>
                                          <p:spTgt spid="14339">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43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amera.wav" builtIn="1"/>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14339">
                                            <p:txEl>
                                              <p:pRg st="1" end="1"/>
                                            </p:txEl>
                                          </p:spTgt>
                                        </p:tgtEl>
                                        <p:attrNameLst>
                                          <p:attrName>style.visibility</p:attrName>
                                        </p:attrNameLst>
                                      </p:cBhvr>
                                      <p:to>
                                        <p:strVal val="visible"/>
                                      </p:to>
                                    </p:set>
                                    <p:anim calcmode="lin" valueType="num">
                                      <p:cBhvr additive="base">
                                        <p:cTn id="18" dur="500" fill="hold"/>
                                        <p:tgtEl>
                                          <p:spTgt spid="14339">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433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camera.wav" builtIn="1"/>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14339">
                                            <p:txEl>
                                              <p:pRg st="2" end="2"/>
                                            </p:txEl>
                                          </p:spTgt>
                                        </p:tgtEl>
                                        <p:attrNameLst>
                                          <p:attrName>style.visibility</p:attrName>
                                        </p:attrNameLst>
                                      </p:cBhvr>
                                      <p:to>
                                        <p:strVal val="visible"/>
                                      </p:to>
                                    </p:set>
                                    <p:anim calcmode="lin" valueType="num">
                                      <p:cBhvr additive="base">
                                        <p:cTn id="24" dur="500" fill="hold"/>
                                        <p:tgtEl>
                                          <p:spTgt spid="14339">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433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camera.wav" builtIn="1"/>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14339">
                                            <p:txEl>
                                              <p:pRg st="3" end="3"/>
                                            </p:txEl>
                                          </p:spTgt>
                                        </p:tgtEl>
                                        <p:attrNameLst>
                                          <p:attrName>style.visibility</p:attrName>
                                        </p:attrNameLst>
                                      </p:cBhvr>
                                      <p:to>
                                        <p:strVal val="visible"/>
                                      </p:to>
                                    </p:set>
                                    <p:anim calcmode="lin" valueType="num">
                                      <p:cBhvr additive="base">
                                        <p:cTn id="30" dur="500" fill="hold"/>
                                        <p:tgtEl>
                                          <p:spTgt spid="14339">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433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camera.wav" builtIn="1"/>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6" fill="hold" grpId="0" nodeType="clickEffect">
                                  <p:stCondLst>
                                    <p:cond delay="0"/>
                                  </p:stCondLst>
                                  <p:childTnLst>
                                    <p:set>
                                      <p:cBhvr>
                                        <p:cTn id="35" dur="1" fill="hold">
                                          <p:stCondLst>
                                            <p:cond delay="0"/>
                                          </p:stCondLst>
                                        </p:cTn>
                                        <p:tgtEl>
                                          <p:spTgt spid="14339">
                                            <p:txEl>
                                              <p:pRg st="4" end="4"/>
                                            </p:txEl>
                                          </p:spTgt>
                                        </p:tgtEl>
                                        <p:attrNameLst>
                                          <p:attrName>style.visibility</p:attrName>
                                        </p:attrNameLst>
                                      </p:cBhvr>
                                      <p:to>
                                        <p:strVal val="visible"/>
                                      </p:to>
                                    </p:set>
                                    <p:anim calcmode="lin" valueType="num">
                                      <p:cBhvr additive="base">
                                        <p:cTn id="36" dur="500" fill="hold"/>
                                        <p:tgtEl>
                                          <p:spTgt spid="14339">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433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descr="Bouquet"/>
          <p:cNvSpPr>
            <a:spLocks noGrp="1" noChangeArrowheads="1"/>
          </p:cNvSpPr>
          <p:nvPr>
            <p:ph type="subTitle" idx="1"/>
          </p:nvPr>
        </p:nvSpPr>
        <p:spPr>
          <a:xfrm>
            <a:off x="5003800" y="571500"/>
            <a:ext cx="3276600" cy="519113"/>
          </a:xfrm>
          <a:blipFill dpi="0" rotWithShape="0">
            <a:blip r:embed="rId2"/>
            <a:srcRect/>
            <a:tile tx="0" ty="0" sx="100000" sy="100000" flip="none" algn="tl"/>
          </a:blipFill>
          <a:effectLst>
            <a:prstShdw prst="shdw13" dist="53882" dir="13500000">
              <a:schemeClr val="bg2"/>
            </a:prstShdw>
          </a:effectLst>
        </p:spPr>
        <p:txBody>
          <a:bodyPr/>
          <a:lstStyle/>
          <a:p>
            <a:pPr marL="26988" eaLnBrk="1" hangingPunct="1"/>
            <a:r>
              <a:rPr lang="ar-SA" b="1" smtClean="0">
                <a:solidFill>
                  <a:srgbClr val="AD25BF"/>
                </a:solidFill>
                <a:cs typeface="B Titr" pitchFamily="2" charset="-78"/>
              </a:rPr>
              <a:t> تحليل هدف</a:t>
            </a:r>
            <a:endParaRPr lang="en-US" b="1" smtClean="0">
              <a:solidFill>
                <a:srgbClr val="AD25BF"/>
              </a:solidFill>
              <a:cs typeface="B Titr" pitchFamily="2" charset="-78"/>
            </a:endParaRPr>
          </a:p>
        </p:txBody>
      </p:sp>
      <p:sp>
        <p:nvSpPr>
          <p:cNvPr id="41987" name="Rectangle 3"/>
          <p:cNvSpPr>
            <a:spLocks noChangeArrowheads="1"/>
          </p:cNvSpPr>
          <p:nvPr/>
        </p:nvSpPr>
        <p:spPr bwMode="auto">
          <a:xfrm>
            <a:off x="1000125" y="1428750"/>
            <a:ext cx="7572375" cy="990600"/>
          </a:xfrm>
          <a:prstGeom prst="rect">
            <a:avLst/>
          </a:prstGeom>
          <a:noFill/>
          <a:ln w="9525">
            <a:noFill/>
            <a:miter lim="800000"/>
            <a:headEnd/>
            <a:tailEnd/>
          </a:ln>
        </p:spPr>
        <p:txBody>
          <a:bodyPr lIns="92075" tIns="46038" rIns="92075" bIns="46038" anchor="ctr"/>
          <a:lstStyle/>
          <a:p>
            <a:pPr algn="r" rtl="1">
              <a:spcBef>
                <a:spcPct val="20000"/>
              </a:spcBef>
              <a:buClr>
                <a:schemeClr val="folHlink"/>
              </a:buClr>
              <a:buFont typeface="Wingdings" pitchFamily="2" charset="2"/>
              <a:buNone/>
              <a:defRPr/>
            </a:pPr>
            <a:r>
              <a:rPr lang="ar-SA" sz="3200" dirty="0">
                <a:solidFill>
                  <a:srgbClr val="FFFF00"/>
                </a:solidFill>
                <a:cs typeface="B Zar" pitchFamily="2" charset="-78"/>
              </a:rPr>
              <a:t> </a:t>
            </a:r>
            <a:r>
              <a:rPr lang="fa-IR" sz="2800" b="1" dirty="0">
                <a:effectLst>
                  <a:outerShdw blurRad="38100" dist="38100" dir="2700000" algn="tl">
                    <a:srgbClr val="000000"/>
                  </a:outerShdw>
                </a:effectLst>
                <a:latin typeface="+mn-lt"/>
                <a:cs typeface="+mn-cs"/>
              </a:rPr>
              <a:t>با توجه به </a:t>
            </a:r>
            <a:r>
              <a:rPr lang="fa-IR" sz="2800" b="1" dirty="0">
                <a:effectLst>
                  <a:outerShdw blurRad="38100" dist="38100" dir="2700000" algn="tl">
                    <a:srgbClr val="000000"/>
                  </a:outerShdw>
                </a:effectLst>
                <a:latin typeface="Times New Roman" pitchFamily="18" charset="0"/>
                <a:cs typeface="Times New Roman" pitchFamily="18" charset="0"/>
              </a:rPr>
              <a:t>ملاکهای تعریف شده </a:t>
            </a:r>
            <a:r>
              <a:rPr lang="ar-SA" sz="2800" b="1" dirty="0">
                <a:effectLst>
                  <a:outerShdw blurRad="38100" dist="38100" dir="2700000" algn="tl">
                    <a:srgbClr val="000000"/>
                  </a:outerShdw>
                </a:effectLst>
                <a:latin typeface="Times New Roman" pitchFamily="18" charset="0"/>
                <a:cs typeface="Times New Roman" pitchFamily="18" charset="0"/>
              </a:rPr>
              <a:t>وضعيت و حالت </a:t>
            </a:r>
            <a:r>
              <a:rPr lang="fa-IR" sz="2800" b="1" dirty="0">
                <a:effectLst>
                  <a:outerShdw blurRad="38100" dist="38100" dir="2700000" algn="tl">
                    <a:srgbClr val="000000"/>
                  </a:outerShdw>
                </a:effectLst>
                <a:latin typeface="Times New Roman" pitchFamily="18" charset="0"/>
                <a:cs typeface="Times New Roman" pitchFamily="18" charset="0"/>
              </a:rPr>
              <a:t>هدفی را که می خواهیم به آن برسیم </a:t>
            </a:r>
            <a:r>
              <a:rPr lang="ar-SA" sz="2800" b="1" dirty="0">
                <a:effectLst>
                  <a:outerShdw blurRad="38100" dist="38100" dir="2700000" algn="tl">
                    <a:srgbClr val="000000"/>
                  </a:outerShdw>
                </a:effectLst>
                <a:latin typeface="Times New Roman" pitchFamily="18" charset="0"/>
                <a:cs typeface="Times New Roman" pitchFamily="18" charset="0"/>
              </a:rPr>
              <a:t>تشريح و تبيين</a:t>
            </a:r>
            <a:r>
              <a:rPr lang="fa-IR" sz="2800" b="1" dirty="0">
                <a:effectLst>
                  <a:outerShdw blurRad="38100" dist="38100" dir="2700000" algn="tl">
                    <a:srgbClr val="000000"/>
                  </a:outerShdw>
                </a:effectLst>
                <a:latin typeface="Times New Roman" pitchFamily="18" charset="0"/>
                <a:cs typeface="Times New Roman" pitchFamily="18" charset="0"/>
              </a:rPr>
              <a:t> می کنیم.</a:t>
            </a:r>
            <a:endParaRPr lang="en-US" sz="2800" b="1" dirty="0">
              <a:effectLst>
                <a:outerShdw blurRad="38100" dist="38100" dir="2700000" algn="tl">
                  <a:srgbClr val="000000"/>
                </a:outerShdw>
              </a:effectLst>
              <a:latin typeface="Times New Roman" pitchFamily="18" charset="0"/>
              <a:cs typeface="Times New Roman" pitchFamily="18" charset="0"/>
            </a:endParaRPr>
          </a:p>
        </p:txBody>
      </p:sp>
      <p:sp>
        <p:nvSpPr>
          <p:cNvPr id="7" name="Rectangle 4"/>
          <p:cNvSpPr>
            <a:spLocks noChangeArrowheads="1"/>
          </p:cNvSpPr>
          <p:nvPr/>
        </p:nvSpPr>
        <p:spPr bwMode="auto">
          <a:xfrm>
            <a:off x="1071563" y="4086225"/>
            <a:ext cx="7467600" cy="923925"/>
          </a:xfrm>
          <a:prstGeom prst="rect">
            <a:avLst/>
          </a:prstGeom>
          <a:noFill/>
          <a:ln w="9525">
            <a:noFill/>
            <a:miter lim="800000"/>
            <a:headEnd/>
            <a:tailEnd/>
          </a:ln>
          <a:effectLst/>
        </p:spPr>
        <p:txBody>
          <a:bodyPr>
            <a:spAutoFit/>
          </a:bodyPr>
          <a:lstStyle/>
          <a:p>
            <a:pPr algn="r" rtl="1" eaLnBrk="0" hangingPunct="0">
              <a:defRPr/>
            </a:pPr>
            <a:r>
              <a:rPr lang="fa-IR" b="1" dirty="0">
                <a:solidFill>
                  <a:srgbClr val="7030A0"/>
                </a:solidFill>
                <a:effectLst>
                  <a:outerShdw blurRad="38100" dist="38100" dir="2700000" algn="tl">
                    <a:srgbClr val="000000"/>
                  </a:outerShdw>
                </a:effectLst>
                <a:cs typeface="Mitra" pitchFamily="2" charset="-78"/>
              </a:rPr>
              <a:t>مثال :</a:t>
            </a:r>
          </a:p>
          <a:p>
            <a:pPr algn="r" rtl="1" eaLnBrk="0" hangingPunct="0">
              <a:defRPr/>
            </a:pPr>
            <a:r>
              <a:rPr lang="fa-IR" dirty="0">
                <a:solidFill>
                  <a:srgbClr val="7030A0"/>
                </a:solidFill>
                <a:effectLst>
                  <a:outerShdw blurRad="38100" dist="38100" dir="2700000" algn="tl">
                    <a:srgbClr val="000000"/>
                  </a:outerShdw>
                </a:effectLst>
                <a:cs typeface="B Zar" pitchFamily="2" charset="-78"/>
              </a:rPr>
              <a:t>افزایش آگاهی سرپرستاران  بيمارستان .... از استانداردهاي اعتبار بخشي بيمارستان به ميزان 100%تا پایان ارديبهشت ماه 1393</a:t>
            </a:r>
            <a:endParaRPr lang="fa-IR" b="1" dirty="0">
              <a:solidFill>
                <a:srgbClr val="7030A0"/>
              </a:solidFill>
              <a:effectLst>
                <a:outerShdw blurRad="38100" dist="38100" dir="2700000" algn="tl">
                  <a:srgbClr val="000000"/>
                </a:outerShdw>
              </a:effectLst>
              <a:cs typeface="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86">
                                            <p:bg/>
                                          </p:spTgt>
                                        </p:tgtEl>
                                        <p:attrNameLst>
                                          <p:attrName>style.visibility</p:attrName>
                                        </p:attrNameLst>
                                      </p:cBhvr>
                                      <p:to>
                                        <p:strVal val="visible"/>
                                      </p:to>
                                    </p:set>
                                    <p:animEffect transition="in" filter="box(in)">
                                      <p:cBhvr>
                                        <p:cTn id="7" dur="500"/>
                                        <p:tgtEl>
                                          <p:spTgt spid="41986">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986">
                                            <p:txEl>
                                              <p:pRg st="0" end="0"/>
                                            </p:txEl>
                                          </p:spTgt>
                                        </p:tgtEl>
                                        <p:attrNameLst>
                                          <p:attrName>style.visibility</p:attrName>
                                        </p:attrNameLst>
                                      </p:cBhvr>
                                      <p:to>
                                        <p:strVal val="visible"/>
                                      </p:to>
                                    </p:set>
                                    <p:animEffect transition="in" filter="box(in)">
                                      <p:cBhvr>
                                        <p:cTn id="12" dur="500"/>
                                        <p:tgtEl>
                                          <p:spTgt spid="419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1987"/>
                                        </p:tgtEl>
                                        <p:attrNameLst>
                                          <p:attrName>style.visibility</p:attrName>
                                        </p:attrNameLst>
                                      </p:cBhvr>
                                      <p:to>
                                        <p:strVal val="visible"/>
                                      </p:to>
                                    </p:set>
                                    <p:animEffect transition="in" filter="box(in)">
                                      <p:cBhvr>
                                        <p:cTn id="17" dur="500"/>
                                        <p:tgtEl>
                                          <p:spTgt spid="4198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animBg="1"/>
      <p:bldP spid="41987" grpId="0" autoUpdateAnimBg="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descr="Bouquet"/>
          <p:cNvSpPr>
            <a:spLocks noGrp="1" noChangeArrowheads="1"/>
          </p:cNvSpPr>
          <p:nvPr>
            <p:ph type="subTitle" idx="1"/>
          </p:nvPr>
        </p:nvSpPr>
        <p:spPr>
          <a:xfrm>
            <a:off x="5003800" y="571500"/>
            <a:ext cx="3276600" cy="857250"/>
          </a:xfrm>
          <a:blipFill dpi="0" rotWithShape="0">
            <a:blip r:embed="rId2" cstate="print"/>
            <a:srcRect/>
            <a:tile tx="0" ty="0" sx="100000" sy="100000" flip="none" algn="tl"/>
          </a:blipFill>
          <a:effectLst>
            <a:prstShdw prst="shdw13" dist="53882" dir="13500000">
              <a:schemeClr val="bg2"/>
            </a:prstShdw>
          </a:effectLst>
        </p:spPr>
        <p:txBody>
          <a:bodyPr>
            <a:normAutofit/>
          </a:bodyPr>
          <a:lstStyle/>
          <a:p>
            <a:pPr eaLnBrk="1" fontAlgn="auto" hangingPunct="1">
              <a:spcAft>
                <a:spcPts val="0"/>
              </a:spcAft>
              <a:buFont typeface="Wingdings 2"/>
              <a:buNone/>
              <a:defRPr/>
            </a:pPr>
            <a:r>
              <a:rPr lang="ar-SA" dirty="0" smtClean="0">
                <a:solidFill>
                  <a:srgbClr val="FFFF00"/>
                </a:solidFill>
                <a:cs typeface="Homa" pitchFamily="2" charset="-78"/>
              </a:rPr>
              <a:t> </a:t>
            </a:r>
            <a:r>
              <a:rPr lang="ar-SA" sz="4000" b="1" dirty="0" smtClean="0">
                <a:effectLst>
                  <a:outerShdw blurRad="38100" dist="38100" dir="2700000" algn="tl">
                    <a:srgbClr val="000000"/>
                  </a:outerShdw>
                </a:effectLst>
                <a:latin typeface="+mj-lt"/>
                <a:ea typeface="+mj-ea"/>
                <a:cs typeface="B Zar" pitchFamily="2" charset="-78"/>
              </a:rPr>
              <a:t>تحليل هدف</a:t>
            </a:r>
            <a:endParaRPr lang="en-US" sz="4000" b="1" dirty="0" smtClean="0">
              <a:effectLst>
                <a:outerShdw blurRad="38100" dist="38100" dir="2700000" algn="tl">
                  <a:srgbClr val="000000"/>
                </a:outerShdw>
              </a:effectLst>
              <a:latin typeface="+mj-lt"/>
              <a:ea typeface="+mj-ea"/>
              <a:cs typeface="B Zar" pitchFamily="2" charset="-78"/>
            </a:endParaRPr>
          </a:p>
        </p:txBody>
      </p:sp>
      <p:sp>
        <p:nvSpPr>
          <p:cNvPr id="41987" name="Rectangle 3"/>
          <p:cNvSpPr>
            <a:spLocks noChangeArrowheads="1"/>
          </p:cNvSpPr>
          <p:nvPr/>
        </p:nvSpPr>
        <p:spPr bwMode="auto">
          <a:xfrm>
            <a:off x="7000875" y="1571625"/>
            <a:ext cx="1571625" cy="571500"/>
          </a:xfrm>
          <a:prstGeom prst="rect">
            <a:avLst/>
          </a:prstGeom>
          <a:noFill/>
          <a:ln w="9525">
            <a:noFill/>
            <a:miter lim="800000"/>
            <a:headEnd/>
            <a:tailEnd/>
          </a:ln>
        </p:spPr>
        <p:txBody>
          <a:bodyPr lIns="92075" tIns="46038" rIns="92075" bIns="46038" anchor="ctr"/>
          <a:lstStyle/>
          <a:p>
            <a:pPr algn="r" rtl="1">
              <a:spcBef>
                <a:spcPct val="20000"/>
              </a:spcBef>
              <a:buClr>
                <a:schemeClr val="folHlink"/>
              </a:buClr>
              <a:buFont typeface="Wingdings" pitchFamily="2" charset="2"/>
              <a:buNone/>
            </a:pPr>
            <a:r>
              <a:rPr lang="ar-SA" sz="3200">
                <a:cs typeface="B Zar" pitchFamily="2" charset="-78"/>
              </a:rPr>
              <a:t> </a:t>
            </a:r>
            <a:r>
              <a:rPr lang="fa-IR" sz="3200">
                <a:cs typeface="B Zar" pitchFamily="2" charset="-78"/>
              </a:rPr>
              <a:t>نکته:</a:t>
            </a:r>
            <a:endParaRPr lang="en-US" sz="3200">
              <a:cs typeface="B Zar" pitchFamily="2" charset="-78"/>
            </a:endParaRPr>
          </a:p>
        </p:txBody>
      </p:sp>
      <p:sp>
        <p:nvSpPr>
          <p:cNvPr id="7" name="Rectangle 4"/>
          <p:cNvSpPr>
            <a:spLocks noChangeArrowheads="1"/>
          </p:cNvSpPr>
          <p:nvPr/>
        </p:nvSpPr>
        <p:spPr bwMode="auto">
          <a:xfrm>
            <a:off x="1000125" y="2286000"/>
            <a:ext cx="7610475" cy="923925"/>
          </a:xfrm>
          <a:prstGeom prst="rect">
            <a:avLst/>
          </a:prstGeom>
          <a:noFill/>
          <a:ln w="9525">
            <a:noFill/>
            <a:miter lim="800000"/>
            <a:headEnd/>
            <a:tailEnd/>
          </a:ln>
          <a:effectLst/>
        </p:spPr>
        <p:txBody>
          <a:bodyPr>
            <a:spAutoFit/>
          </a:bodyPr>
          <a:lstStyle/>
          <a:p>
            <a:pPr algn="r" rtl="1" eaLnBrk="0" hangingPunct="0">
              <a:defRPr/>
            </a:pPr>
            <a:r>
              <a:rPr lang="fa-IR" b="1" dirty="0">
                <a:effectLst>
                  <a:outerShdw blurRad="38100" dist="38100" dir="2700000" algn="tl">
                    <a:srgbClr val="000000"/>
                  </a:outerShdw>
                </a:effectLst>
                <a:cs typeface="Mitra" pitchFamily="2" charset="-78"/>
              </a:rPr>
              <a:t>مثال :</a:t>
            </a:r>
          </a:p>
          <a:p>
            <a:pPr algn="r" rtl="1" eaLnBrk="0" hangingPunct="0">
              <a:defRPr/>
            </a:pPr>
            <a:r>
              <a:rPr lang="fa-IR" dirty="0">
                <a:solidFill>
                  <a:srgbClr val="7030A0"/>
                </a:solidFill>
                <a:effectLst>
                  <a:outerShdw blurRad="38100" dist="38100" dir="2700000" algn="tl">
                    <a:srgbClr val="000000"/>
                  </a:outerShdw>
                </a:effectLst>
                <a:cs typeface="B Zar" pitchFamily="2" charset="-78"/>
              </a:rPr>
              <a:t>افزایش آگاهی سرپرستاران  بيمارستان </a:t>
            </a:r>
            <a:r>
              <a:rPr lang="en-US" dirty="0">
                <a:solidFill>
                  <a:srgbClr val="7030A0"/>
                </a:solidFill>
                <a:effectLst>
                  <a:outerShdw blurRad="38100" dist="38100" dir="2700000" algn="tl">
                    <a:srgbClr val="000000"/>
                  </a:outerShdw>
                </a:effectLst>
                <a:cs typeface="B Zar" pitchFamily="2" charset="-78"/>
              </a:rPr>
              <a:t>…</a:t>
            </a:r>
            <a:r>
              <a:rPr lang="fa-IR" dirty="0">
                <a:solidFill>
                  <a:srgbClr val="7030A0"/>
                </a:solidFill>
                <a:effectLst>
                  <a:outerShdw blurRad="38100" dist="38100" dir="2700000" algn="tl">
                    <a:srgbClr val="000000"/>
                  </a:outerShdw>
                </a:effectLst>
                <a:cs typeface="B Zar" pitchFamily="2" charset="-78"/>
              </a:rPr>
              <a:t> از استانداردهاي اعتبار بخشي بيمارستان به ميزان 100%تا پایان ارديبهشت ماه 1393</a:t>
            </a:r>
            <a:endParaRPr lang="fa-IR" b="1" dirty="0">
              <a:solidFill>
                <a:srgbClr val="7030A0"/>
              </a:solidFill>
              <a:effectLst>
                <a:outerShdw blurRad="38100" dist="38100" dir="2700000" algn="tl">
                  <a:srgbClr val="000000"/>
                </a:outerShdw>
              </a:effectLst>
              <a:cs typeface="Mitra" pitchFamily="2" charset="-78"/>
            </a:endParaRPr>
          </a:p>
        </p:txBody>
      </p:sp>
      <p:graphicFrame>
        <p:nvGraphicFramePr>
          <p:cNvPr id="13" name="Diagram 12"/>
          <p:cNvGraphicFramePr/>
          <p:nvPr/>
        </p:nvGraphicFramePr>
        <p:xfrm>
          <a:off x="1071538" y="4071942"/>
          <a:ext cx="7477149" cy="1569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86">
                                            <p:bg/>
                                          </p:spTgt>
                                        </p:tgtEl>
                                        <p:attrNameLst>
                                          <p:attrName>style.visibility</p:attrName>
                                        </p:attrNameLst>
                                      </p:cBhvr>
                                      <p:to>
                                        <p:strVal val="visible"/>
                                      </p:to>
                                    </p:set>
                                    <p:animEffect transition="in" filter="box(in)">
                                      <p:cBhvr>
                                        <p:cTn id="7" dur="500"/>
                                        <p:tgtEl>
                                          <p:spTgt spid="41986">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986">
                                            <p:txEl>
                                              <p:pRg st="0" end="0"/>
                                            </p:txEl>
                                          </p:spTgt>
                                        </p:tgtEl>
                                        <p:attrNameLst>
                                          <p:attrName>style.visibility</p:attrName>
                                        </p:attrNameLst>
                                      </p:cBhvr>
                                      <p:to>
                                        <p:strVal val="visible"/>
                                      </p:to>
                                    </p:set>
                                    <p:animEffect transition="in" filter="box(in)">
                                      <p:cBhvr>
                                        <p:cTn id="12" dur="500"/>
                                        <p:tgtEl>
                                          <p:spTgt spid="419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1987"/>
                                        </p:tgtEl>
                                        <p:attrNameLst>
                                          <p:attrName>style.visibility</p:attrName>
                                        </p:attrNameLst>
                                      </p:cBhvr>
                                      <p:to>
                                        <p:strVal val="visible"/>
                                      </p:to>
                                    </p:set>
                                    <p:animEffect transition="in" filter="box(in)">
                                      <p:cBhvr>
                                        <p:cTn id="17" dur="500"/>
                                        <p:tgtEl>
                                          <p:spTgt spid="4198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animBg="1"/>
      <p:bldP spid="41987" grpId="0" autoUpdateAnimBg="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a-IR" dirty="0" smtClean="0">
                <a:solidFill>
                  <a:schemeClr val="tx2">
                    <a:satMod val="130000"/>
                  </a:schemeClr>
                </a:solidFill>
              </a:rPr>
              <a:t>شبکه هدف</a:t>
            </a:r>
            <a:endParaRPr lang="en-US" dirty="0">
              <a:solidFill>
                <a:schemeClr val="tx2">
                  <a:satMod val="130000"/>
                </a:schemeClr>
              </a:solidFill>
            </a:endParaRPr>
          </a:p>
        </p:txBody>
      </p:sp>
      <p:grpSp>
        <p:nvGrpSpPr>
          <p:cNvPr id="33795" name="Content Placeholder 4"/>
          <p:cNvGrpSpPr>
            <a:grpSpLocks noGrp="1"/>
          </p:cNvGrpSpPr>
          <p:nvPr>
            <p:ph idx="1"/>
          </p:nvPr>
        </p:nvGrpSpPr>
        <p:grpSpPr bwMode="auto">
          <a:xfrm>
            <a:off x="1435100" y="1447800"/>
            <a:ext cx="7499350" cy="4800600"/>
            <a:chOff x="96" y="1392"/>
            <a:chExt cx="3888" cy="2544"/>
          </a:xfrm>
        </p:grpSpPr>
        <p:sp>
          <p:nvSpPr>
            <p:cNvPr id="33796" name="Oval 5"/>
            <p:cNvSpPr>
              <a:spLocks noChangeArrowheads="1"/>
            </p:cNvSpPr>
            <p:nvPr/>
          </p:nvSpPr>
          <p:spPr bwMode="auto">
            <a:xfrm>
              <a:off x="2016" y="2784"/>
              <a:ext cx="864" cy="528"/>
            </a:xfrm>
            <a:prstGeom prst="ellipse">
              <a:avLst/>
            </a:prstGeom>
            <a:solidFill>
              <a:srgbClr val="FFFFCC"/>
            </a:solidFill>
            <a:ln w="12700">
              <a:solidFill>
                <a:schemeClr val="tx1"/>
              </a:solidFill>
              <a:round/>
              <a:headEnd type="none" w="sm" len="sm"/>
              <a:tailEnd type="none" w="sm" len="sm"/>
            </a:ln>
          </p:spPr>
          <p:txBody>
            <a:bodyPr wrap="none" anchor="ctr"/>
            <a:lstStyle/>
            <a:p>
              <a:pPr algn="ctr" rtl="1" eaLnBrk="0" hangingPunct="0"/>
              <a:r>
                <a:rPr lang="fa-IR" b="1">
                  <a:solidFill>
                    <a:srgbClr val="000000"/>
                  </a:solidFill>
                  <a:cs typeface="B Yagut" pitchFamily="2" charset="-78"/>
                </a:rPr>
                <a:t>هدف نهایی</a:t>
              </a:r>
              <a:r>
                <a:rPr lang="en-US" b="1">
                  <a:solidFill>
                    <a:srgbClr val="000000"/>
                  </a:solidFill>
                  <a:cs typeface="B Yagut" pitchFamily="2" charset="-78"/>
                </a:rPr>
                <a:t> </a:t>
              </a:r>
              <a:r>
                <a:rPr lang="fa-IR" b="1">
                  <a:solidFill>
                    <a:srgbClr val="000000"/>
                  </a:solidFill>
                  <a:cs typeface="B Yagut" pitchFamily="2" charset="-78"/>
                </a:rPr>
                <a:t> یا ماموریت</a:t>
              </a:r>
              <a:endParaRPr lang="en-US" b="1">
                <a:solidFill>
                  <a:srgbClr val="000000"/>
                </a:solidFill>
                <a:cs typeface="B Yagut" pitchFamily="2" charset="-78"/>
              </a:endParaRPr>
            </a:p>
          </p:txBody>
        </p:sp>
        <p:sp>
          <p:nvSpPr>
            <p:cNvPr id="33797" name="Rectangle 6"/>
            <p:cNvSpPr>
              <a:spLocks noChangeArrowheads="1"/>
            </p:cNvSpPr>
            <p:nvPr/>
          </p:nvSpPr>
          <p:spPr bwMode="auto">
            <a:xfrm>
              <a:off x="3408" y="2448"/>
              <a:ext cx="576" cy="336"/>
            </a:xfrm>
            <a:prstGeom prst="rect">
              <a:avLst/>
            </a:prstGeom>
            <a:solidFill>
              <a:srgbClr val="FFFFCC"/>
            </a:solidFill>
            <a:ln w="12700">
              <a:solidFill>
                <a:schemeClr val="tx1"/>
              </a:solidFill>
              <a:miter lim="800000"/>
              <a:headEnd type="none" w="sm" len="sm"/>
              <a:tailEnd type="none" w="sm" len="sm"/>
            </a:ln>
          </p:spPr>
          <p:txBody>
            <a:bodyPr wrap="none" anchor="ctr"/>
            <a:lstStyle/>
            <a:p>
              <a:pPr algn="ctr" rtl="1" eaLnBrk="0" hangingPunct="0"/>
              <a:r>
                <a:rPr lang="fa-IR">
                  <a:solidFill>
                    <a:srgbClr val="000000"/>
                  </a:solidFill>
                </a:rPr>
                <a:t>هدف کلی</a:t>
              </a:r>
              <a:endParaRPr lang="en-US">
                <a:solidFill>
                  <a:srgbClr val="000000"/>
                </a:solidFill>
              </a:endParaRPr>
            </a:p>
          </p:txBody>
        </p:sp>
        <p:sp>
          <p:nvSpPr>
            <p:cNvPr id="33798" name="Rectangle 7"/>
            <p:cNvSpPr>
              <a:spLocks noChangeArrowheads="1"/>
            </p:cNvSpPr>
            <p:nvPr/>
          </p:nvSpPr>
          <p:spPr bwMode="auto">
            <a:xfrm>
              <a:off x="1008" y="2304"/>
              <a:ext cx="576" cy="336"/>
            </a:xfrm>
            <a:prstGeom prst="rect">
              <a:avLst/>
            </a:prstGeom>
            <a:solidFill>
              <a:srgbClr val="FFFFCC"/>
            </a:solidFill>
            <a:ln w="12700">
              <a:solidFill>
                <a:schemeClr val="tx1"/>
              </a:solidFill>
              <a:miter lim="800000"/>
              <a:headEnd type="none" w="sm" len="sm"/>
              <a:tailEnd type="none" w="sm" len="sm"/>
            </a:ln>
          </p:spPr>
          <p:txBody>
            <a:bodyPr wrap="none" anchor="ctr"/>
            <a:lstStyle/>
            <a:p>
              <a:pPr algn="ctr" rtl="1" eaLnBrk="0" hangingPunct="0"/>
              <a:r>
                <a:rPr lang="fa-IR">
                  <a:solidFill>
                    <a:srgbClr val="000000"/>
                  </a:solidFill>
                </a:rPr>
                <a:t>هدف کلی</a:t>
              </a:r>
              <a:endParaRPr lang="en-US">
                <a:solidFill>
                  <a:srgbClr val="000000"/>
                </a:solidFill>
              </a:endParaRPr>
            </a:p>
          </p:txBody>
        </p:sp>
        <p:sp>
          <p:nvSpPr>
            <p:cNvPr id="33799" name="Rectangle 8"/>
            <p:cNvSpPr>
              <a:spLocks noChangeArrowheads="1"/>
            </p:cNvSpPr>
            <p:nvPr/>
          </p:nvSpPr>
          <p:spPr bwMode="auto">
            <a:xfrm>
              <a:off x="2544" y="1920"/>
              <a:ext cx="576" cy="336"/>
            </a:xfrm>
            <a:prstGeom prst="rect">
              <a:avLst/>
            </a:prstGeom>
            <a:solidFill>
              <a:srgbClr val="FFFFCC"/>
            </a:solidFill>
            <a:ln w="12700">
              <a:solidFill>
                <a:schemeClr val="tx1"/>
              </a:solidFill>
              <a:miter lim="800000"/>
              <a:headEnd type="none" w="sm" len="sm"/>
              <a:tailEnd type="none" w="sm" len="sm"/>
            </a:ln>
          </p:spPr>
          <p:txBody>
            <a:bodyPr wrap="none" anchor="ctr"/>
            <a:lstStyle/>
            <a:p>
              <a:pPr algn="ctr" rtl="1" eaLnBrk="0" hangingPunct="0"/>
              <a:r>
                <a:rPr lang="fa-IR">
                  <a:solidFill>
                    <a:srgbClr val="000000"/>
                  </a:solidFill>
                </a:rPr>
                <a:t>هدف کلی</a:t>
              </a:r>
              <a:endParaRPr lang="en-US">
                <a:solidFill>
                  <a:srgbClr val="000000"/>
                </a:solidFill>
              </a:endParaRPr>
            </a:p>
          </p:txBody>
        </p:sp>
        <p:sp>
          <p:nvSpPr>
            <p:cNvPr id="33800" name="Rectangle 9"/>
            <p:cNvSpPr>
              <a:spLocks noChangeArrowheads="1"/>
            </p:cNvSpPr>
            <p:nvPr/>
          </p:nvSpPr>
          <p:spPr bwMode="auto">
            <a:xfrm>
              <a:off x="1488" y="3600"/>
              <a:ext cx="576" cy="336"/>
            </a:xfrm>
            <a:prstGeom prst="rect">
              <a:avLst/>
            </a:prstGeom>
            <a:solidFill>
              <a:srgbClr val="FFFFCC"/>
            </a:solidFill>
            <a:ln w="12700">
              <a:solidFill>
                <a:schemeClr val="tx1"/>
              </a:solidFill>
              <a:miter lim="800000"/>
              <a:headEnd type="none" w="sm" len="sm"/>
              <a:tailEnd type="none" w="sm" len="sm"/>
            </a:ln>
          </p:spPr>
          <p:txBody>
            <a:bodyPr wrap="none" anchor="ctr"/>
            <a:lstStyle/>
            <a:p>
              <a:pPr algn="ctr" rtl="1" eaLnBrk="0" hangingPunct="0"/>
              <a:r>
                <a:rPr lang="fa-IR">
                  <a:solidFill>
                    <a:srgbClr val="000000"/>
                  </a:solidFill>
                </a:rPr>
                <a:t>هدف کلی</a:t>
              </a:r>
              <a:endParaRPr lang="en-US">
                <a:solidFill>
                  <a:srgbClr val="000000"/>
                </a:solidFill>
              </a:endParaRPr>
            </a:p>
          </p:txBody>
        </p:sp>
        <p:sp>
          <p:nvSpPr>
            <p:cNvPr id="33801" name="Rectangle 10"/>
            <p:cNvSpPr>
              <a:spLocks noChangeArrowheads="1"/>
            </p:cNvSpPr>
            <p:nvPr/>
          </p:nvSpPr>
          <p:spPr bwMode="auto">
            <a:xfrm>
              <a:off x="3408" y="3408"/>
              <a:ext cx="576" cy="336"/>
            </a:xfrm>
            <a:prstGeom prst="rect">
              <a:avLst/>
            </a:prstGeom>
            <a:solidFill>
              <a:srgbClr val="FFFFCC"/>
            </a:solidFill>
            <a:ln w="12700">
              <a:solidFill>
                <a:schemeClr val="tx1"/>
              </a:solidFill>
              <a:miter lim="800000"/>
              <a:headEnd type="none" w="sm" len="sm"/>
              <a:tailEnd type="none" w="sm" len="sm"/>
            </a:ln>
          </p:spPr>
          <p:txBody>
            <a:bodyPr wrap="none" anchor="ctr"/>
            <a:lstStyle/>
            <a:p>
              <a:pPr algn="ctr" rtl="1" eaLnBrk="0" hangingPunct="0"/>
              <a:r>
                <a:rPr lang="fa-IR">
                  <a:solidFill>
                    <a:srgbClr val="000000"/>
                  </a:solidFill>
                </a:rPr>
                <a:t>هدف کلی</a:t>
              </a:r>
              <a:endParaRPr lang="en-US">
                <a:solidFill>
                  <a:srgbClr val="000000"/>
                </a:solidFill>
              </a:endParaRPr>
            </a:p>
          </p:txBody>
        </p:sp>
        <p:sp>
          <p:nvSpPr>
            <p:cNvPr id="33802" name="Oval 11"/>
            <p:cNvSpPr>
              <a:spLocks noChangeArrowheads="1"/>
            </p:cNvSpPr>
            <p:nvPr/>
          </p:nvSpPr>
          <p:spPr bwMode="auto">
            <a:xfrm>
              <a:off x="1536" y="1536"/>
              <a:ext cx="576" cy="336"/>
            </a:xfrm>
            <a:prstGeom prst="ellipse">
              <a:avLst/>
            </a:prstGeom>
            <a:solidFill>
              <a:srgbClr val="FFFFCC"/>
            </a:solidFill>
            <a:ln w="12700">
              <a:solidFill>
                <a:schemeClr val="tx1"/>
              </a:solidFill>
              <a:round/>
              <a:headEnd type="none" w="sm" len="sm"/>
              <a:tailEnd type="none" w="sm" len="sm"/>
            </a:ln>
          </p:spPr>
          <p:txBody>
            <a:bodyPr wrap="none" anchor="ctr"/>
            <a:lstStyle/>
            <a:p>
              <a:pPr algn="ctr" rtl="1" eaLnBrk="0" hangingPunct="0"/>
              <a:r>
                <a:rPr lang="fa-IR" sz="1600">
                  <a:solidFill>
                    <a:srgbClr val="000000"/>
                  </a:solidFill>
                </a:rPr>
                <a:t>هدف اختصاصی</a:t>
              </a:r>
              <a:endParaRPr lang="en-US" sz="1600">
                <a:solidFill>
                  <a:srgbClr val="000000"/>
                </a:solidFill>
              </a:endParaRPr>
            </a:p>
          </p:txBody>
        </p:sp>
        <p:sp>
          <p:nvSpPr>
            <p:cNvPr id="33803" name="Oval 12"/>
            <p:cNvSpPr>
              <a:spLocks noChangeArrowheads="1"/>
            </p:cNvSpPr>
            <p:nvPr/>
          </p:nvSpPr>
          <p:spPr bwMode="auto">
            <a:xfrm>
              <a:off x="96" y="1920"/>
              <a:ext cx="576" cy="336"/>
            </a:xfrm>
            <a:prstGeom prst="ellipse">
              <a:avLst/>
            </a:prstGeom>
            <a:solidFill>
              <a:srgbClr val="FFFFCC"/>
            </a:solidFill>
            <a:ln w="12700">
              <a:solidFill>
                <a:schemeClr val="tx1"/>
              </a:solidFill>
              <a:round/>
              <a:headEnd type="none" w="sm" len="sm"/>
              <a:tailEnd type="none" w="sm" len="sm"/>
            </a:ln>
          </p:spPr>
          <p:txBody>
            <a:bodyPr wrap="none" anchor="ctr"/>
            <a:lstStyle/>
            <a:p>
              <a:pPr algn="ctr" rtl="1" eaLnBrk="0" hangingPunct="0"/>
              <a:r>
                <a:rPr lang="fa-IR" sz="1600">
                  <a:solidFill>
                    <a:srgbClr val="000000"/>
                  </a:solidFill>
                </a:rPr>
                <a:t>هدف اختصاصی</a:t>
              </a:r>
              <a:endParaRPr lang="en-US" sz="1600">
                <a:solidFill>
                  <a:srgbClr val="000000"/>
                </a:solidFill>
              </a:endParaRPr>
            </a:p>
          </p:txBody>
        </p:sp>
        <p:sp>
          <p:nvSpPr>
            <p:cNvPr id="33804" name="Oval 13"/>
            <p:cNvSpPr>
              <a:spLocks noChangeArrowheads="1"/>
            </p:cNvSpPr>
            <p:nvPr/>
          </p:nvSpPr>
          <p:spPr bwMode="auto">
            <a:xfrm>
              <a:off x="576" y="1392"/>
              <a:ext cx="576" cy="336"/>
            </a:xfrm>
            <a:prstGeom prst="ellipse">
              <a:avLst/>
            </a:prstGeom>
            <a:solidFill>
              <a:srgbClr val="FFFFCC"/>
            </a:solidFill>
            <a:ln w="12700">
              <a:solidFill>
                <a:schemeClr val="tx1"/>
              </a:solidFill>
              <a:round/>
              <a:headEnd type="none" w="sm" len="sm"/>
              <a:tailEnd type="none" w="sm" len="sm"/>
            </a:ln>
          </p:spPr>
          <p:txBody>
            <a:bodyPr wrap="none" anchor="ctr"/>
            <a:lstStyle/>
            <a:p>
              <a:pPr algn="ctr" rtl="1" eaLnBrk="0" hangingPunct="0"/>
              <a:r>
                <a:rPr lang="fa-IR" sz="1600">
                  <a:solidFill>
                    <a:srgbClr val="000000"/>
                  </a:solidFill>
                </a:rPr>
                <a:t>هدف اختصاصی</a:t>
              </a:r>
              <a:endParaRPr lang="en-US" sz="1600">
                <a:solidFill>
                  <a:srgbClr val="000000"/>
                </a:solidFill>
              </a:endParaRPr>
            </a:p>
          </p:txBody>
        </p:sp>
        <p:sp>
          <p:nvSpPr>
            <p:cNvPr id="33805" name="Line 18"/>
            <p:cNvSpPr>
              <a:spLocks noChangeShapeType="1"/>
            </p:cNvSpPr>
            <p:nvPr/>
          </p:nvSpPr>
          <p:spPr bwMode="auto">
            <a:xfrm flipH="1">
              <a:off x="1536" y="1872"/>
              <a:ext cx="144" cy="432"/>
            </a:xfrm>
            <a:prstGeom prst="line">
              <a:avLst/>
            </a:prstGeom>
            <a:noFill/>
            <a:ln w="12700">
              <a:solidFill>
                <a:schemeClr val="tx1"/>
              </a:solidFill>
              <a:round/>
              <a:headEnd type="none" w="sm" len="sm"/>
              <a:tailEnd type="triangle" w="med" len="med"/>
            </a:ln>
          </p:spPr>
          <p:txBody>
            <a:bodyPr wrap="none"/>
            <a:lstStyle/>
            <a:p>
              <a:endParaRPr lang="en-US"/>
            </a:p>
          </p:txBody>
        </p:sp>
        <p:sp>
          <p:nvSpPr>
            <p:cNvPr id="33806" name="Line 19"/>
            <p:cNvSpPr>
              <a:spLocks noChangeShapeType="1"/>
            </p:cNvSpPr>
            <p:nvPr/>
          </p:nvSpPr>
          <p:spPr bwMode="auto">
            <a:xfrm>
              <a:off x="912" y="1728"/>
              <a:ext cx="480" cy="576"/>
            </a:xfrm>
            <a:prstGeom prst="line">
              <a:avLst/>
            </a:prstGeom>
            <a:noFill/>
            <a:ln w="12700">
              <a:solidFill>
                <a:schemeClr val="tx1"/>
              </a:solidFill>
              <a:round/>
              <a:headEnd type="none" w="sm" len="sm"/>
              <a:tailEnd type="triangle" w="med" len="med"/>
            </a:ln>
          </p:spPr>
          <p:txBody>
            <a:bodyPr wrap="none"/>
            <a:lstStyle/>
            <a:p>
              <a:endParaRPr lang="en-US"/>
            </a:p>
          </p:txBody>
        </p:sp>
        <p:sp>
          <p:nvSpPr>
            <p:cNvPr id="33807" name="Line 20"/>
            <p:cNvSpPr>
              <a:spLocks noChangeShapeType="1"/>
            </p:cNvSpPr>
            <p:nvPr/>
          </p:nvSpPr>
          <p:spPr bwMode="auto">
            <a:xfrm>
              <a:off x="624" y="2160"/>
              <a:ext cx="384" cy="336"/>
            </a:xfrm>
            <a:prstGeom prst="line">
              <a:avLst/>
            </a:prstGeom>
            <a:noFill/>
            <a:ln w="12700">
              <a:solidFill>
                <a:schemeClr val="tx1"/>
              </a:solidFill>
              <a:round/>
              <a:headEnd type="none" w="sm" len="sm"/>
              <a:tailEnd type="triangle" w="med" len="med"/>
            </a:ln>
          </p:spPr>
          <p:txBody>
            <a:bodyPr wrap="none"/>
            <a:lstStyle/>
            <a:p>
              <a:endParaRPr lang="en-US"/>
            </a:p>
          </p:txBody>
        </p:sp>
        <p:sp>
          <p:nvSpPr>
            <p:cNvPr id="33808" name="Line 23"/>
            <p:cNvSpPr>
              <a:spLocks noChangeShapeType="1"/>
            </p:cNvSpPr>
            <p:nvPr/>
          </p:nvSpPr>
          <p:spPr bwMode="auto">
            <a:xfrm flipH="1">
              <a:off x="2592" y="2256"/>
              <a:ext cx="288" cy="576"/>
            </a:xfrm>
            <a:prstGeom prst="line">
              <a:avLst/>
            </a:prstGeom>
            <a:noFill/>
            <a:ln w="12700">
              <a:solidFill>
                <a:schemeClr val="tx1"/>
              </a:solidFill>
              <a:round/>
              <a:headEnd type="none" w="sm" len="sm"/>
              <a:tailEnd type="triangle" w="med" len="med"/>
            </a:ln>
          </p:spPr>
          <p:txBody>
            <a:bodyPr wrap="none"/>
            <a:lstStyle/>
            <a:p>
              <a:endParaRPr lang="en-US"/>
            </a:p>
          </p:txBody>
        </p:sp>
        <p:sp>
          <p:nvSpPr>
            <p:cNvPr id="33809" name="Line 24"/>
            <p:cNvSpPr>
              <a:spLocks noChangeShapeType="1"/>
            </p:cNvSpPr>
            <p:nvPr/>
          </p:nvSpPr>
          <p:spPr bwMode="auto">
            <a:xfrm>
              <a:off x="1584" y="2496"/>
              <a:ext cx="480" cy="384"/>
            </a:xfrm>
            <a:prstGeom prst="line">
              <a:avLst/>
            </a:prstGeom>
            <a:noFill/>
            <a:ln w="12700">
              <a:solidFill>
                <a:schemeClr val="tx1"/>
              </a:solidFill>
              <a:round/>
              <a:headEnd type="none" w="sm" len="sm"/>
              <a:tailEnd type="triangle" w="med" len="med"/>
            </a:ln>
          </p:spPr>
          <p:txBody>
            <a:bodyPr wrap="none"/>
            <a:lstStyle/>
            <a:p>
              <a:endParaRPr lang="en-US"/>
            </a:p>
          </p:txBody>
        </p:sp>
        <p:sp>
          <p:nvSpPr>
            <p:cNvPr id="33810" name="Line 25"/>
            <p:cNvSpPr>
              <a:spLocks noChangeShapeType="1"/>
            </p:cNvSpPr>
            <p:nvPr/>
          </p:nvSpPr>
          <p:spPr bwMode="auto">
            <a:xfrm flipV="1">
              <a:off x="1920" y="3312"/>
              <a:ext cx="336" cy="288"/>
            </a:xfrm>
            <a:prstGeom prst="line">
              <a:avLst/>
            </a:prstGeom>
            <a:noFill/>
            <a:ln w="12700">
              <a:solidFill>
                <a:schemeClr val="tx1"/>
              </a:solidFill>
              <a:round/>
              <a:headEnd type="none" w="sm" len="sm"/>
              <a:tailEnd type="triangle" w="med" len="med"/>
            </a:ln>
          </p:spPr>
          <p:txBody>
            <a:bodyPr wrap="none"/>
            <a:lstStyle/>
            <a:p>
              <a:endParaRPr lang="en-US"/>
            </a:p>
          </p:txBody>
        </p:sp>
        <p:sp>
          <p:nvSpPr>
            <p:cNvPr id="33811" name="Line 26"/>
            <p:cNvSpPr>
              <a:spLocks noChangeShapeType="1"/>
            </p:cNvSpPr>
            <p:nvPr/>
          </p:nvSpPr>
          <p:spPr bwMode="auto">
            <a:xfrm flipH="1" flipV="1">
              <a:off x="2880" y="3216"/>
              <a:ext cx="528" cy="288"/>
            </a:xfrm>
            <a:prstGeom prst="line">
              <a:avLst/>
            </a:prstGeom>
            <a:noFill/>
            <a:ln w="12700">
              <a:solidFill>
                <a:schemeClr val="tx1"/>
              </a:solidFill>
              <a:round/>
              <a:headEnd type="none" w="sm" len="sm"/>
              <a:tailEnd type="triangle" w="med" len="med"/>
            </a:ln>
          </p:spPr>
          <p:txBody>
            <a:bodyPr wrap="none"/>
            <a:lstStyle/>
            <a:p>
              <a:endParaRPr lang="en-US"/>
            </a:p>
          </p:txBody>
        </p:sp>
        <p:sp>
          <p:nvSpPr>
            <p:cNvPr id="33812" name="Line 27"/>
            <p:cNvSpPr>
              <a:spLocks noChangeShapeType="1"/>
            </p:cNvSpPr>
            <p:nvPr/>
          </p:nvSpPr>
          <p:spPr bwMode="auto">
            <a:xfrm flipH="1">
              <a:off x="2880" y="2640"/>
              <a:ext cx="528" cy="336"/>
            </a:xfrm>
            <a:prstGeom prst="line">
              <a:avLst/>
            </a:prstGeom>
            <a:noFill/>
            <a:ln w="12700">
              <a:solidFill>
                <a:schemeClr val="tx1"/>
              </a:solidFill>
              <a:round/>
              <a:headEnd type="none" w="sm" len="sm"/>
              <a:tailEnd type="triangle" w="med" len="med"/>
            </a:ln>
          </p:spPr>
          <p:txBody>
            <a:bodyPr wrap="none"/>
            <a:lstStyle/>
            <a:p>
              <a:endParaRPr lang="en-US"/>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descr="Blue tissue paper"/>
          <p:cNvSpPr>
            <a:spLocks noChangeArrowheads="1"/>
          </p:cNvSpPr>
          <p:nvPr/>
        </p:nvSpPr>
        <p:spPr bwMode="auto">
          <a:xfrm>
            <a:off x="1042988" y="104775"/>
            <a:ext cx="6840537" cy="765175"/>
          </a:xfrm>
          <a:prstGeom prst="rect">
            <a:avLst/>
          </a:prstGeom>
          <a:blipFill dpi="0" rotWithShape="0">
            <a:blip r:embed="rId2" cstate="print"/>
            <a:srcRect/>
            <a:tile tx="0" ty="0" sx="100000" sy="100000" flip="none" algn="tl"/>
          </a:blipFill>
          <a:ln w="9525">
            <a:noFill/>
            <a:miter lim="800000"/>
            <a:headEnd/>
            <a:tailEnd/>
          </a:ln>
          <a:effectLst/>
          <a:scene3d>
            <a:camera prst="legacyObliqueTopRight"/>
            <a:lightRig rig="legacyFlat3" dir="b"/>
          </a:scene3d>
          <a:sp3d extrusionH="163500" prstMaterial="legacyMatte">
            <a:bevelT w="13500" h="13500" prst="angle"/>
            <a:bevelB w="13500" h="13500" prst="angle"/>
            <a:extrusionClr>
              <a:srgbClr val="CCECFF"/>
            </a:extrusionClr>
          </a:sp3d>
        </p:spPr>
        <p:txBody>
          <a:bodyPr anchor="ctr">
            <a:flatTx/>
          </a:bodyPr>
          <a:lstStyle/>
          <a:p>
            <a:pPr algn="ctr" rtl="1" eaLnBrk="0" hangingPunct="0">
              <a:defRPr/>
            </a:pPr>
            <a:r>
              <a:rPr lang="fa-IR" sz="3200" b="1">
                <a:solidFill>
                  <a:srgbClr val="FF0000"/>
                </a:solidFill>
                <a:effectLst>
                  <a:outerShdw blurRad="38100" dist="38100" dir="2700000" algn="tl">
                    <a:srgbClr val="000000"/>
                  </a:outerShdw>
                </a:effectLst>
                <a:latin typeface="Arial" pitchFamily="34" charset="0"/>
                <a:cs typeface="Homa" pitchFamily="2" charset="-78"/>
              </a:rPr>
              <a:t>تعيين هدف با توجه به علل ايجاد كننده مساله </a:t>
            </a:r>
            <a:r>
              <a:rPr lang="ar-SA" sz="3200" b="1">
                <a:solidFill>
                  <a:srgbClr val="FF0000"/>
                </a:solidFill>
                <a:effectLst>
                  <a:outerShdw blurRad="38100" dist="38100" dir="2700000" algn="tl">
                    <a:srgbClr val="000000"/>
                  </a:outerShdw>
                </a:effectLst>
                <a:latin typeface="Arial" pitchFamily="34" charset="0"/>
                <a:cs typeface="Homa" pitchFamily="2" charset="-78"/>
              </a:rPr>
              <a:t> </a:t>
            </a:r>
            <a:endParaRPr lang="en-US" sz="3200" b="1">
              <a:solidFill>
                <a:srgbClr val="FF0000"/>
              </a:solidFill>
              <a:effectLst>
                <a:outerShdw blurRad="38100" dist="38100" dir="2700000" algn="tl">
                  <a:srgbClr val="000000"/>
                </a:outerShdw>
              </a:effectLst>
              <a:latin typeface="Arial" pitchFamily="34" charset="0"/>
              <a:cs typeface="Homa" pitchFamily="2" charset="-78"/>
            </a:endParaRPr>
          </a:p>
        </p:txBody>
      </p:sp>
      <p:sp>
        <p:nvSpPr>
          <p:cNvPr id="40963" name="Oval 3"/>
          <p:cNvSpPr>
            <a:spLocks noChangeArrowheads="1"/>
          </p:cNvSpPr>
          <p:nvPr/>
        </p:nvSpPr>
        <p:spPr bwMode="auto">
          <a:xfrm>
            <a:off x="3203575" y="2651125"/>
            <a:ext cx="1870075" cy="360363"/>
          </a:xfrm>
          <a:prstGeom prst="ellipse">
            <a:avLst/>
          </a:prstGeom>
          <a:noFill/>
          <a:ln w="25400">
            <a:solidFill>
              <a:srgbClr val="FF0000"/>
            </a:solidFill>
            <a:miter lim="800000"/>
            <a:headEnd/>
            <a:tailEnd/>
          </a:ln>
        </p:spPr>
        <p:txBody>
          <a:bodyPr wrap="none" anchor="ctr"/>
          <a:lstStyle/>
          <a:p>
            <a:endParaRPr lang="fa-IR">
              <a:solidFill>
                <a:srgbClr val="FFFF00"/>
              </a:solidFill>
            </a:endParaRPr>
          </a:p>
        </p:txBody>
      </p:sp>
      <p:sp>
        <p:nvSpPr>
          <p:cNvPr id="40964" name="Rectangle 4"/>
          <p:cNvSpPr>
            <a:spLocks noChangeArrowheads="1"/>
          </p:cNvSpPr>
          <p:nvPr/>
        </p:nvSpPr>
        <p:spPr bwMode="auto">
          <a:xfrm>
            <a:off x="1428750" y="928688"/>
            <a:ext cx="2995613" cy="830262"/>
          </a:xfrm>
          <a:prstGeom prst="rect">
            <a:avLst/>
          </a:prstGeom>
          <a:noFill/>
          <a:ln w="9525">
            <a:noFill/>
            <a:miter lim="800000"/>
            <a:headEnd/>
            <a:tailEnd/>
          </a:ln>
          <a:effectLst/>
        </p:spPr>
        <p:txBody>
          <a:bodyPr wrap="none">
            <a:spAutoFit/>
          </a:bodyPr>
          <a:lstStyle/>
          <a:p>
            <a:pPr algn="ctr" rtl="1" eaLnBrk="0" hangingPunct="0">
              <a:defRPr/>
            </a:pPr>
            <a:r>
              <a:rPr lang="fa-IR" b="1" dirty="0">
                <a:solidFill>
                  <a:srgbClr val="FF0000"/>
                </a:solidFill>
                <a:effectLst>
                  <a:outerShdw blurRad="38100" dist="38100" dir="2700000" algn="tl">
                    <a:srgbClr val="000000"/>
                  </a:outerShdw>
                </a:effectLst>
                <a:latin typeface="Arial" pitchFamily="34" charset="0"/>
                <a:cs typeface="Mitra" pitchFamily="2" charset="-78"/>
              </a:rPr>
              <a:t>انجام نيازسنجي قبل از انتخاب مو</a:t>
            </a:r>
          </a:p>
          <a:p>
            <a:pPr algn="ctr" rtl="1" eaLnBrk="0" hangingPunct="0">
              <a:defRPr/>
            </a:pPr>
            <a:r>
              <a:rPr lang="fa-IR" b="1" dirty="0">
                <a:solidFill>
                  <a:srgbClr val="FF0000"/>
                </a:solidFill>
                <a:effectLst>
                  <a:outerShdw blurRad="38100" dist="38100" dir="2700000" algn="tl">
                    <a:srgbClr val="000000"/>
                  </a:outerShdw>
                </a:effectLst>
                <a:latin typeface="Arial" pitchFamily="34" charset="0"/>
                <a:cs typeface="Mitra" pitchFamily="2" charset="-78"/>
              </a:rPr>
              <a:t>ضوع برنامه هاي آموزشي</a:t>
            </a:r>
            <a:endParaRPr lang="en-US" dirty="0">
              <a:latin typeface="Arial" pitchFamily="34" charset="0"/>
              <a:cs typeface="Mitra" pitchFamily="2" charset="-78"/>
            </a:endParaRPr>
          </a:p>
        </p:txBody>
      </p:sp>
      <p:grpSp>
        <p:nvGrpSpPr>
          <p:cNvPr id="2" name="Group 5"/>
          <p:cNvGrpSpPr>
            <a:grpSpLocks/>
          </p:cNvGrpSpPr>
          <p:nvPr/>
        </p:nvGrpSpPr>
        <p:grpSpPr bwMode="auto">
          <a:xfrm>
            <a:off x="179388" y="1989138"/>
            <a:ext cx="8856662" cy="4132262"/>
            <a:chOff x="113" y="1525"/>
            <a:chExt cx="5579" cy="2603"/>
          </a:xfrm>
        </p:grpSpPr>
        <p:sp>
          <p:nvSpPr>
            <p:cNvPr id="34830" name="Oval 6"/>
            <p:cNvSpPr>
              <a:spLocks noChangeArrowheads="1"/>
            </p:cNvSpPr>
            <p:nvPr/>
          </p:nvSpPr>
          <p:spPr bwMode="auto">
            <a:xfrm>
              <a:off x="4631" y="2517"/>
              <a:ext cx="1061" cy="681"/>
            </a:xfrm>
            <a:prstGeom prst="ellipse">
              <a:avLst/>
            </a:prstGeom>
            <a:solidFill>
              <a:srgbClr val="FFFFCC"/>
            </a:solidFill>
            <a:ln w="38100">
              <a:solidFill>
                <a:schemeClr val="tx1"/>
              </a:solidFill>
              <a:round/>
              <a:headEnd type="none" w="sm" len="sm"/>
              <a:tailEnd type="none" w="sm" len="sm"/>
            </a:ln>
          </p:spPr>
          <p:txBody>
            <a:bodyPr wrap="none" anchor="ctr"/>
            <a:lstStyle/>
            <a:p>
              <a:pPr algn="ctr" rtl="1" eaLnBrk="0" hangingPunct="0"/>
              <a:r>
                <a:rPr lang="fa-IR" sz="1600" b="1">
                  <a:solidFill>
                    <a:srgbClr val="000000"/>
                  </a:solidFill>
                </a:rPr>
                <a:t>اثربخشي پايين برنامه‌</a:t>
              </a:r>
            </a:p>
            <a:p>
              <a:pPr algn="ctr" rtl="1" eaLnBrk="0" hangingPunct="0"/>
              <a:r>
                <a:rPr lang="fa-IR" sz="1600" b="1">
                  <a:solidFill>
                    <a:srgbClr val="000000"/>
                  </a:solidFill>
                </a:rPr>
                <a:t>هاي آموزشي كاركنان</a:t>
              </a:r>
              <a:endParaRPr lang="en-US" sz="1600" b="1">
                <a:solidFill>
                  <a:srgbClr val="000000"/>
                </a:solidFill>
              </a:endParaRPr>
            </a:p>
          </p:txBody>
        </p:sp>
        <p:sp>
          <p:nvSpPr>
            <p:cNvPr id="34831" name="Line 7"/>
            <p:cNvSpPr>
              <a:spLocks noChangeShapeType="1"/>
            </p:cNvSpPr>
            <p:nvPr/>
          </p:nvSpPr>
          <p:spPr bwMode="auto">
            <a:xfrm flipH="1">
              <a:off x="680" y="2827"/>
              <a:ext cx="3892" cy="0"/>
            </a:xfrm>
            <a:prstGeom prst="line">
              <a:avLst/>
            </a:prstGeom>
            <a:noFill/>
            <a:ln w="38100">
              <a:solidFill>
                <a:schemeClr val="tx1"/>
              </a:solidFill>
              <a:round/>
              <a:headEnd type="none" w="sm" len="sm"/>
              <a:tailEnd type="none" w="sm" len="sm"/>
            </a:ln>
          </p:spPr>
          <p:txBody>
            <a:bodyPr wrap="none"/>
            <a:lstStyle/>
            <a:p>
              <a:endParaRPr lang="en-US"/>
            </a:p>
          </p:txBody>
        </p:sp>
        <p:sp>
          <p:nvSpPr>
            <p:cNvPr id="34832" name="Line 8"/>
            <p:cNvSpPr>
              <a:spLocks noChangeShapeType="1"/>
            </p:cNvSpPr>
            <p:nvPr/>
          </p:nvSpPr>
          <p:spPr bwMode="auto">
            <a:xfrm>
              <a:off x="3311" y="1897"/>
              <a:ext cx="590" cy="930"/>
            </a:xfrm>
            <a:prstGeom prst="line">
              <a:avLst/>
            </a:prstGeom>
            <a:noFill/>
            <a:ln w="38100">
              <a:solidFill>
                <a:schemeClr val="tx1"/>
              </a:solidFill>
              <a:round/>
              <a:headEnd type="none" w="sm" len="sm"/>
              <a:tailEnd type="none" w="sm" len="sm"/>
            </a:ln>
          </p:spPr>
          <p:txBody>
            <a:bodyPr wrap="none"/>
            <a:lstStyle/>
            <a:p>
              <a:endParaRPr lang="en-US"/>
            </a:p>
          </p:txBody>
        </p:sp>
        <p:sp>
          <p:nvSpPr>
            <p:cNvPr id="34833" name="Line 9"/>
            <p:cNvSpPr>
              <a:spLocks noChangeShapeType="1"/>
            </p:cNvSpPr>
            <p:nvPr/>
          </p:nvSpPr>
          <p:spPr bwMode="auto">
            <a:xfrm>
              <a:off x="1292" y="1897"/>
              <a:ext cx="590" cy="930"/>
            </a:xfrm>
            <a:prstGeom prst="line">
              <a:avLst/>
            </a:prstGeom>
            <a:noFill/>
            <a:ln w="38100">
              <a:solidFill>
                <a:schemeClr val="tx1"/>
              </a:solidFill>
              <a:round/>
              <a:headEnd type="none" w="sm" len="sm"/>
              <a:tailEnd type="none" w="sm" len="sm"/>
            </a:ln>
          </p:spPr>
          <p:txBody>
            <a:bodyPr wrap="none"/>
            <a:lstStyle/>
            <a:p>
              <a:endParaRPr lang="en-US"/>
            </a:p>
          </p:txBody>
        </p:sp>
        <p:sp>
          <p:nvSpPr>
            <p:cNvPr id="34834" name="Line 10"/>
            <p:cNvSpPr>
              <a:spLocks noChangeShapeType="1"/>
            </p:cNvSpPr>
            <p:nvPr/>
          </p:nvSpPr>
          <p:spPr bwMode="auto">
            <a:xfrm flipV="1">
              <a:off x="3311" y="2827"/>
              <a:ext cx="590" cy="929"/>
            </a:xfrm>
            <a:prstGeom prst="line">
              <a:avLst/>
            </a:prstGeom>
            <a:noFill/>
            <a:ln w="38100">
              <a:solidFill>
                <a:schemeClr val="tx1"/>
              </a:solidFill>
              <a:round/>
              <a:headEnd type="none" w="sm" len="sm"/>
              <a:tailEnd type="none" w="sm" len="sm"/>
            </a:ln>
          </p:spPr>
          <p:txBody>
            <a:bodyPr wrap="none"/>
            <a:lstStyle/>
            <a:p>
              <a:endParaRPr lang="en-US"/>
            </a:p>
          </p:txBody>
        </p:sp>
        <p:sp>
          <p:nvSpPr>
            <p:cNvPr id="34835" name="Line 11"/>
            <p:cNvSpPr>
              <a:spLocks noChangeShapeType="1"/>
            </p:cNvSpPr>
            <p:nvPr/>
          </p:nvSpPr>
          <p:spPr bwMode="auto">
            <a:xfrm flipV="1">
              <a:off x="1292" y="2827"/>
              <a:ext cx="590" cy="929"/>
            </a:xfrm>
            <a:prstGeom prst="line">
              <a:avLst/>
            </a:prstGeom>
            <a:noFill/>
            <a:ln w="38100">
              <a:solidFill>
                <a:schemeClr val="tx1"/>
              </a:solidFill>
              <a:round/>
              <a:headEnd type="none" w="sm" len="sm"/>
              <a:tailEnd type="none" w="sm" len="sm"/>
            </a:ln>
          </p:spPr>
          <p:txBody>
            <a:bodyPr wrap="none"/>
            <a:lstStyle/>
            <a:p>
              <a:endParaRPr lang="en-US"/>
            </a:p>
          </p:txBody>
        </p:sp>
        <p:sp>
          <p:nvSpPr>
            <p:cNvPr id="34836" name="Rectangle 12"/>
            <p:cNvSpPr>
              <a:spLocks noChangeArrowheads="1"/>
            </p:cNvSpPr>
            <p:nvPr/>
          </p:nvSpPr>
          <p:spPr bwMode="auto">
            <a:xfrm>
              <a:off x="3016" y="3756"/>
              <a:ext cx="649" cy="372"/>
            </a:xfrm>
            <a:prstGeom prst="rect">
              <a:avLst/>
            </a:prstGeom>
            <a:solidFill>
              <a:srgbClr val="FFFFCC"/>
            </a:solidFill>
            <a:ln w="12700">
              <a:solidFill>
                <a:schemeClr val="tx1"/>
              </a:solidFill>
              <a:miter lim="800000"/>
              <a:headEnd type="none" w="sm" len="sm"/>
              <a:tailEnd type="none" w="sm" len="sm"/>
            </a:ln>
          </p:spPr>
          <p:txBody>
            <a:bodyPr wrap="none" anchor="ctr"/>
            <a:lstStyle/>
            <a:p>
              <a:pPr algn="ctr" rtl="1" eaLnBrk="0" hangingPunct="0"/>
              <a:r>
                <a:rPr lang="fa-IR" sz="1600">
                  <a:solidFill>
                    <a:srgbClr val="000000"/>
                  </a:solidFill>
                </a:rPr>
                <a:t>ارزشيابي</a:t>
              </a:r>
              <a:endParaRPr lang="en-US" sz="1600">
                <a:solidFill>
                  <a:srgbClr val="000000"/>
                </a:solidFill>
              </a:endParaRPr>
            </a:p>
          </p:txBody>
        </p:sp>
        <p:sp>
          <p:nvSpPr>
            <p:cNvPr id="34837" name="Rectangle 13"/>
            <p:cNvSpPr>
              <a:spLocks noChangeArrowheads="1"/>
            </p:cNvSpPr>
            <p:nvPr/>
          </p:nvSpPr>
          <p:spPr bwMode="auto">
            <a:xfrm>
              <a:off x="939" y="1525"/>
              <a:ext cx="648" cy="372"/>
            </a:xfrm>
            <a:prstGeom prst="rect">
              <a:avLst/>
            </a:prstGeom>
            <a:solidFill>
              <a:srgbClr val="FFFFCC"/>
            </a:solidFill>
            <a:ln w="12700">
              <a:solidFill>
                <a:schemeClr val="tx1"/>
              </a:solidFill>
              <a:miter lim="800000"/>
              <a:headEnd type="none" w="sm" len="sm"/>
              <a:tailEnd type="none" w="sm" len="sm"/>
            </a:ln>
          </p:spPr>
          <p:txBody>
            <a:bodyPr wrap="none" anchor="ctr"/>
            <a:lstStyle/>
            <a:p>
              <a:pPr algn="ctr" rtl="1" eaLnBrk="0" hangingPunct="0"/>
              <a:r>
                <a:rPr lang="fa-IR" sz="1600">
                  <a:solidFill>
                    <a:srgbClr val="000000"/>
                  </a:solidFill>
                </a:rPr>
                <a:t>كاركنان</a:t>
              </a:r>
              <a:endParaRPr lang="en-US" sz="1600">
                <a:solidFill>
                  <a:srgbClr val="000000"/>
                </a:solidFill>
              </a:endParaRPr>
            </a:p>
          </p:txBody>
        </p:sp>
        <p:sp>
          <p:nvSpPr>
            <p:cNvPr id="34838" name="Rectangle 14"/>
            <p:cNvSpPr>
              <a:spLocks noChangeArrowheads="1"/>
            </p:cNvSpPr>
            <p:nvPr/>
          </p:nvSpPr>
          <p:spPr bwMode="auto">
            <a:xfrm>
              <a:off x="998" y="3756"/>
              <a:ext cx="648" cy="372"/>
            </a:xfrm>
            <a:prstGeom prst="rect">
              <a:avLst/>
            </a:prstGeom>
            <a:solidFill>
              <a:srgbClr val="FFFFCC"/>
            </a:solidFill>
            <a:ln w="12700">
              <a:solidFill>
                <a:schemeClr val="tx1"/>
              </a:solidFill>
              <a:miter lim="800000"/>
              <a:headEnd type="none" w="sm" len="sm"/>
              <a:tailEnd type="none" w="sm" len="sm"/>
            </a:ln>
          </p:spPr>
          <p:txBody>
            <a:bodyPr wrap="none" anchor="ctr"/>
            <a:lstStyle/>
            <a:p>
              <a:pPr algn="ctr" rtl="1" eaLnBrk="0" hangingPunct="0"/>
              <a:r>
                <a:rPr lang="fa-IR" sz="1600">
                  <a:solidFill>
                    <a:srgbClr val="000000"/>
                  </a:solidFill>
                </a:rPr>
                <a:t>محتوا</a:t>
              </a:r>
              <a:endParaRPr lang="en-US" sz="1600">
                <a:solidFill>
                  <a:srgbClr val="000000"/>
                </a:solidFill>
              </a:endParaRPr>
            </a:p>
          </p:txBody>
        </p:sp>
        <p:sp>
          <p:nvSpPr>
            <p:cNvPr id="34839" name="Rectangle 15"/>
            <p:cNvSpPr>
              <a:spLocks noChangeArrowheads="1"/>
            </p:cNvSpPr>
            <p:nvPr/>
          </p:nvSpPr>
          <p:spPr bwMode="auto">
            <a:xfrm>
              <a:off x="3016" y="1525"/>
              <a:ext cx="649" cy="372"/>
            </a:xfrm>
            <a:prstGeom prst="rect">
              <a:avLst/>
            </a:prstGeom>
            <a:solidFill>
              <a:srgbClr val="FFFFCC"/>
            </a:solidFill>
            <a:ln w="12700">
              <a:solidFill>
                <a:schemeClr val="tx1"/>
              </a:solidFill>
              <a:miter lim="800000"/>
              <a:headEnd type="none" w="sm" len="sm"/>
              <a:tailEnd type="none" w="sm" len="sm"/>
            </a:ln>
          </p:spPr>
          <p:txBody>
            <a:bodyPr wrap="none" anchor="ctr"/>
            <a:lstStyle/>
            <a:p>
              <a:pPr algn="ctr" rtl="1" eaLnBrk="0" hangingPunct="0"/>
              <a:r>
                <a:rPr lang="fa-IR" sz="1600">
                  <a:solidFill>
                    <a:srgbClr val="000000"/>
                  </a:solidFill>
                </a:rPr>
                <a:t>روش</a:t>
              </a:r>
              <a:endParaRPr lang="en-US" sz="1600">
                <a:solidFill>
                  <a:srgbClr val="000000"/>
                </a:solidFill>
              </a:endParaRPr>
            </a:p>
          </p:txBody>
        </p:sp>
        <p:sp>
          <p:nvSpPr>
            <p:cNvPr id="34840" name="Rectangle 16"/>
            <p:cNvSpPr>
              <a:spLocks noChangeArrowheads="1"/>
            </p:cNvSpPr>
            <p:nvPr/>
          </p:nvSpPr>
          <p:spPr bwMode="auto">
            <a:xfrm>
              <a:off x="135" y="1959"/>
              <a:ext cx="826" cy="248"/>
            </a:xfrm>
            <a:prstGeom prst="rect">
              <a:avLst/>
            </a:prstGeom>
            <a:noFill/>
            <a:ln w="12700">
              <a:noFill/>
              <a:miter lim="800000"/>
              <a:headEnd type="none" w="sm" len="sm"/>
              <a:tailEnd type="none" w="sm" len="sm"/>
            </a:ln>
          </p:spPr>
          <p:txBody>
            <a:bodyPr wrap="none" anchor="ctr"/>
            <a:lstStyle/>
            <a:p>
              <a:pPr algn="ctr" rtl="1" eaLnBrk="0" hangingPunct="0"/>
              <a:r>
                <a:rPr lang="fa-IR" sz="1400"/>
                <a:t>پايين بودن انگيزه</a:t>
              </a:r>
              <a:endParaRPr lang="en-US" sz="1400"/>
            </a:p>
          </p:txBody>
        </p:sp>
        <p:sp>
          <p:nvSpPr>
            <p:cNvPr id="34841" name="Rectangle 17"/>
            <p:cNvSpPr>
              <a:spLocks noChangeArrowheads="1"/>
            </p:cNvSpPr>
            <p:nvPr/>
          </p:nvSpPr>
          <p:spPr bwMode="auto">
            <a:xfrm>
              <a:off x="113" y="3364"/>
              <a:ext cx="826" cy="248"/>
            </a:xfrm>
            <a:prstGeom prst="rect">
              <a:avLst/>
            </a:prstGeom>
            <a:noFill/>
            <a:ln w="12700">
              <a:noFill/>
              <a:miter lim="800000"/>
              <a:headEnd type="none" w="sm" len="sm"/>
              <a:tailEnd type="none" w="sm" len="sm"/>
            </a:ln>
          </p:spPr>
          <p:txBody>
            <a:bodyPr wrap="none" anchor="ctr"/>
            <a:lstStyle/>
            <a:p>
              <a:pPr algn="ctr" rtl="1" eaLnBrk="0" hangingPunct="0"/>
              <a:r>
                <a:rPr lang="fa-IR" sz="1400"/>
                <a:t>عدم وجود محتواي مشخص</a:t>
              </a:r>
              <a:endParaRPr lang="en-US" sz="1400"/>
            </a:p>
          </p:txBody>
        </p:sp>
        <p:sp>
          <p:nvSpPr>
            <p:cNvPr id="34842" name="Line 18"/>
            <p:cNvSpPr>
              <a:spLocks noChangeShapeType="1"/>
            </p:cNvSpPr>
            <p:nvPr/>
          </p:nvSpPr>
          <p:spPr bwMode="auto">
            <a:xfrm>
              <a:off x="938" y="2117"/>
              <a:ext cx="412" cy="0"/>
            </a:xfrm>
            <a:prstGeom prst="line">
              <a:avLst/>
            </a:prstGeom>
            <a:noFill/>
            <a:ln w="12700">
              <a:solidFill>
                <a:schemeClr val="tx1"/>
              </a:solidFill>
              <a:round/>
              <a:headEnd type="none" w="sm" len="sm"/>
              <a:tailEnd type="triangle" w="med" len="med"/>
            </a:ln>
          </p:spPr>
          <p:txBody>
            <a:bodyPr wrap="none"/>
            <a:lstStyle/>
            <a:p>
              <a:endParaRPr lang="en-US"/>
            </a:p>
          </p:txBody>
        </p:sp>
        <p:sp>
          <p:nvSpPr>
            <p:cNvPr id="34843" name="Line 19"/>
            <p:cNvSpPr>
              <a:spLocks noChangeShapeType="1"/>
            </p:cNvSpPr>
            <p:nvPr/>
          </p:nvSpPr>
          <p:spPr bwMode="auto">
            <a:xfrm>
              <a:off x="1198" y="3141"/>
              <a:ext cx="412" cy="0"/>
            </a:xfrm>
            <a:prstGeom prst="line">
              <a:avLst/>
            </a:prstGeom>
            <a:noFill/>
            <a:ln w="12700">
              <a:solidFill>
                <a:schemeClr val="tx1"/>
              </a:solidFill>
              <a:round/>
              <a:headEnd type="none" w="sm" len="sm"/>
              <a:tailEnd type="triangle" w="med" len="med"/>
            </a:ln>
          </p:spPr>
          <p:txBody>
            <a:bodyPr wrap="none"/>
            <a:lstStyle/>
            <a:p>
              <a:endParaRPr lang="en-US"/>
            </a:p>
          </p:txBody>
        </p:sp>
        <p:sp>
          <p:nvSpPr>
            <p:cNvPr id="34844" name="Rectangle 20"/>
            <p:cNvSpPr>
              <a:spLocks noChangeArrowheads="1"/>
            </p:cNvSpPr>
            <p:nvPr/>
          </p:nvSpPr>
          <p:spPr bwMode="auto">
            <a:xfrm>
              <a:off x="158" y="2319"/>
              <a:ext cx="826" cy="248"/>
            </a:xfrm>
            <a:prstGeom prst="rect">
              <a:avLst/>
            </a:prstGeom>
            <a:noFill/>
            <a:ln w="12700">
              <a:noFill/>
              <a:miter lim="800000"/>
              <a:headEnd type="none" w="sm" len="sm"/>
              <a:tailEnd type="none" w="sm" len="sm"/>
            </a:ln>
          </p:spPr>
          <p:txBody>
            <a:bodyPr wrap="none" anchor="ctr"/>
            <a:lstStyle/>
            <a:p>
              <a:pPr algn="ctr" rtl="1" eaLnBrk="0" hangingPunct="0"/>
              <a:r>
                <a:rPr lang="fa-IR" sz="1400"/>
                <a:t>دخيل نبودن نظرات كاركنان</a:t>
              </a:r>
            </a:p>
            <a:p>
              <a:pPr algn="ctr" rtl="1" eaLnBrk="0" hangingPunct="0"/>
              <a:r>
                <a:rPr lang="fa-IR" sz="1400"/>
                <a:t>در انتخاب موضوع</a:t>
              </a:r>
              <a:endParaRPr lang="en-US" sz="1400"/>
            </a:p>
          </p:txBody>
        </p:sp>
        <p:sp>
          <p:nvSpPr>
            <p:cNvPr id="34845" name="Line 21"/>
            <p:cNvSpPr>
              <a:spLocks noChangeShapeType="1"/>
            </p:cNvSpPr>
            <p:nvPr/>
          </p:nvSpPr>
          <p:spPr bwMode="auto">
            <a:xfrm>
              <a:off x="1125" y="2477"/>
              <a:ext cx="412" cy="0"/>
            </a:xfrm>
            <a:prstGeom prst="line">
              <a:avLst/>
            </a:prstGeom>
            <a:noFill/>
            <a:ln w="12700">
              <a:solidFill>
                <a:schemeClr val="tx1"/>
              </a:solidFill>
              <a:round/>
              <a:headEnd type="none" w="sm" len="sm"/>
              <a:tailEnd type="triangle" w="med" len="med"/>
            </a:ln>
          </p:spPr>
          <p:txBody>
            <a:bodyPr wrap="none"/>
            <a:lstStyle/>
            <a:p>
              <a:endParaRPr lang="en-US"/>
            </a:p>
          </p:txBody>
        </p:sp>
        <p:sp>
          <p:nvSpPr>
            <p:cNvPr id="34846" name="Rectangle 22"/>
            <p:cNvSpPr>
              <a:spLocks noChangeArrowheads="1"/>
            </p:cNvSpPr>
            <p:nvPr/>
          </p:nvSpPr>
          <p:spPr bwMode="auto">
            <a:xfrm>
              <a:off x="2223" y="1933"/>
              <a:ext cx="826" cy="248"/>
            </a:xfrm>
            <a:prstGeom prst="rect">
              <a:avLst/>
            </a:prstGeom>
            <a:noFill/>
            <a:ln w="12700">
              <a:noFill/>
              <a:miter lim="800000"/>
              <a:headEnd type="none" w="sm" len="sm"/>
              <a:tailEnd type="none" w="sm" len="sm"/>
            </a:ln>
          </p:spPr>
          <p:txBody>
            <a:bodyPr wrap="none" anchor="ctr"/>
            <a:lstStyle/>
            <a:p>
              <a:pPr algn="ctr" rtl="1" eaLnBrk="0" hangingPunct="0"/>
              <a:r>
                <a:rPr lang="fa-IR" sz="1400">
                  <a:solidFill>
                    <a:srgbClr val="FFFF00"/>
                  </a:solidFill>
                </a:rPr>
                <a:t>   </a:t>
              </a:r>
              <a:r>
                <a:rPr lang="fa-IR" sz="1400"/>
                <a:t>عدم وجود نيازسنجي</a:t>
              </a:r>
              <a:endParaRPr lang="en-US" sz="1400"/>
            </a:p>
          </p:txBody>
        </p:sp>
        <p:sp>
          <p:nvSpPr>
            <p:cNvPr id="34847" name="Line 23"/>
            <p:cNvSpPr>
              <a:spLocks noChangeShapeType="1"/>
            </p:cNvSpPr>
            <p:nvPr/>
          </p:nvSpPr>
          <p:spPr bwMode="auto">
            <a:xfrm>
              <a:off x="2971" y="2069"/>
              <a:ext cx="408" cy="0"/>
            </a:xfrm>
            <a:prstGeom prst="line">
              <a:avLst/>
            </a:prstGeom>
            <a:noFill/>
            <a:ln w="12700">
              <a:solidFill>
                <a:schemeClr val="tx1"/>
              </a:solidFill>
              <a:round/>
              <a:headEnd type="none" w="sm" len="sm"/>
              <a:tailEnd type="triangle" w="med" len="med"/>
            </a:ln>
          </p:spPr>
          <p:txBody>
            <a:bodyPr wrap="none"/>
            <a:lstStyle/>
            <a:p>
              <a:endParaRPr lang="en-US"/>
            </a:p>
          </p:txBody>
        </p:sp>
        <p:sp>
          <p:nvSpPr>
            <p:cNvPr id="34848" name="Line 24"/>
            <p:cNvSpPr>
              <a:spLocks noChangeShapeType="1"/>
            </p:cNvSpPr>
            <p:nvPr/>
          </p:nvSpPr>
          <p:spPr bwMode="auto">
            <a:xfrm flipH="1">
              <a:off x="3561" y="2151"/>
              <a:ext cx="408" cy="0"/>
            </a:xfrm>
            <a:prstGeom prst="line">
              <a:avLst/>
            </a:prstGeom>
            <a:noFill/>
            <a:ln w="12700">
              <a:solidFill>
                <a:schemeClr val="tx1"/>
              </a:solidFill>
              <a:round/>
              <a:headEnd type="none" w="sm" len="sm"/>
              <a:tailEnd type="triangle" w="med" len="med"/>
            </a:ln>
          </p:spPr>
          <p:txBody>
            <a:bodyPr wrap="none"/>
            <a:lstStyle/>
            <a:p>
              <a:endParaRPr lang="en-US"/>
            </a:p>
          </p:txBody>
        </p:sp>
        <p:sp>
          <p:nvSpPr>
            <p:cNvPr id="34849" name="Rectangle 25"/>
            <p:cNvSpPr>
              <a:spLocks noChangeArrowheads="1"/>
            </p:cNvSpPr>
            <p:nvPr/>
          </p:nvSpPr>
          <p:spPr bwMode="auto">
            <a:xfrm>
              <a:off x="4014" y="2024"/>
              <a:ext cx="826" cy="248"/>
            </a:xfrm>
            <a:prstGeom prst="rect">
              <a:avLst/>
            </a:prstGeom>
            <a:noFill/>
            <a:ln w="12700">
              <a:noFill/>
              <a:miter lim="800000"/>
              <a:headEnd type="none" w="sm" len="sm"/>
              <a:tailEnd type="none" w="sm" len="sm"/>
            </a:ln>
          </p:spPr>
          <p:txBody>
            <a:bodyPr wrap="none" anchor="ctr"/>
            <a:lstStyle/>
            <a:p>
              <a:pPr algn="ctr" rtl="1" eaLnBrk="0" hangingPunct="0"/>
              <a:r>
                <a:rPr lang="fa-IR" sz="1400"/>
                <a:t>آگاهی پایین مدرسین در </a:t>
              </a:r>
            </a:p>
            <a:p>
              <a:pPr algn="ctr" rtl="1" eaLnBrk="0" hangingPunct="0"/>
              <a:r>
                <a:rPr lang="fa-IR" sz="1400"/>
                <a:t>زمینه روش های تدریس</a:t>
              </a:r>
              <a:endParaRPr lang="en-US" sz="1400"/>
            </a:p>
          </p:txBody>
        </p:sp>
        <p:sp>
          <p:nvSpPr>
            <p:cNvPr id="34850" name="Rectangle 26"/>
            <p:cNvSpPr>
              <a:spLocks noChangeArrowheads="1"/>
            </p:cNvSpPr>
            <p:nvPr/>
          </p:nvSpPr>
          <p:spPr bwMode="auto">
            <a:xfrm>
              <a:off x="2372" y="2320"/>
              <a:ext cx="826" cy="248"/>
            </a:xfrm>
            <a:prstGeom prst="rect">
              <a:avLst/>
            </a:prstGeom>
            <a:noFill/>
            <a:ln w="12700">
              <a:noFill/>
              <a:miter lim="800000"/>
              <a:headEnd type="none" w="sm" len="sm"/>
              <a:tailEnd type="none" w="sm" len="sm"/>
            </a:ln>
          </p:spPr>
          <p:txBody>
            <a:bodyPr wrap="none" anchor="ctr"/>
            <a:lstStyle/>
            <a:p>
              <a:pPr algn="ctr" rtl="1" eaLnBrk="0" hangingPunct="0"/>
              <a:r>
                <a:rPr lang="fa-IR" sz="1400">
                  <a:solidFill>
                    <a:srgbClr val="FFFF00"/>
                  </a:solidFill>
                </a:rPr>
                <a:t>  </a:t>
              </a:r>
              <a:r>
                <a:rPr lang="fa-IR" sz="1400"/>
                <a:t>عدم استفاده از تكنولوژي </a:t>
              </a:r>
            </a:p>
            <a:p>
              <a:pPr algn="ctr" rtl="1" eaLnBrk="0" hangingPunct="0"/>
              <a:r>
                <a:rPr lang="fa-IR" sz="1400"/>
                <a:t>مناسب</a:t>
              </a:r>
              <a:endParaRPr lang="en-US" sz="1400"/>
            </a:p>
          </p:txBody>
        </p:sp>
        <p:sp>
          <p:nvSpPr>
            <p:cNvPr id="34851" name="Rectangle 27"/>
            <p:cNvSpPr>
              <a:spLocks noChangeArrowheads="1"/>
            </p:cNvSpPr>
            <p:nvPr/>
          </p:nvSpPr>
          <p:spPr bwMode="auto">
            <a:xfrm>
              <a:off x="276" y="3022"/>
              <a:ext cx="826" cy="248"/>
            </a:xfrm>
            <a:prstGeom prst="rect">
              <a:avLst/>
            </a:prstGeom>
            <a:noFill/>
            <a:ln w="12700">
              <a:noFill/>
              <a:miter lim="800000"/>
              <a:headEnd type="none" w="sm" len="sm"/>
              <a:tailEnd type="none" w="sm" len="sm"/>
            </a:ln>
          </p:spPr>
          <p:txBody>
            <a:bodyPr wrap="none" anchor="ctr"/>
            <a:lstStyle/>
            <a:p>
              <a:pPr algn="ctr" rtl="1" eaLnBrk="0" hangingPunct="0"/>
              <a:r>
                <a:rPr lang="fa-IR" sz="1400">
                  <a:solidFill>
                    <a:srgbClr val="FFFF00"/>
                  </a:solidFill>
                </a:rPr>
                <a:t>   </a:t>
              </a:r>
              <a:r>
                <a:rPr lang="fa-IR" sz="1400"/>
                <a:t>عدم مطابقت با مهارتهاي شغلي</a:t>
              </a:r>
              <a:endParaRPr lang="en-US" sz="1400"/>
            </a:p>
          </p:txBody>
        </p:sp>
        <p:sp>
          <p:nvSpPr>
            <p:cNvPr id="34852" name="Line 28"/>
            <p:cNvSpPr>
              <a:spLocks noChangeShapeType="1"/>
            </p:cNvSpPr>
            <p:nvPr/>
          </p:nvSpPr>
          <p:spPr bwMode="auto">
            <a:xfrm>
              <a:off x="3284" y="3067"/>
              <a:ext cx="412" cy="0"/>
            </a:xfrm>
            <a:prstGeom prst="line">
              <a:avLst/>
            </a:prstGeom>
            <a:noFill/>
            <a:ln w="12700">
              <a:solidFill>
                <a:schemeClr val="tx1"/>
              </a:solidFill>
              <a:round/>
              <a:headEnd type="none" w="sm" len="sm"/>
              <a:tailEnd type="triangle" w="med" len="med"/>
            </a:ln>
          </p:spPr>
          <p:txBody>
            <a:bodyPr wrap="none"/>
            <a:lstStyle/>
            <a:p>
              <a:endParaRPr lang="en-US"/>
            </a:p>
          </p:txBody>
        </p:sp>
        <p:sp>
          <p:nvSpPr>
            <p:cNvPr id="34853" name="Line 29"/>
            <p:cNvSpPr>
              <a:spLocks noChangeShapeType="1"/>
            </p:cNvSpPr>
            <p:nvPr/>
          </p:nvSpPr>
          <p:spPr bwMode="auto">
            <a:xfrm>
              <a:off x="1030" y="3493"/>
              <a:ext cx="412" cy="0"/>
            </a:xfrm>
            <a:prstGeom prst="line">
              <a:avLst/>
            </a:prstGeom>
            <a:noFill/>
            <a:ln w="12700">
              <a:solidFill>
                <a:schemeClr val="tx1"/>
              </a:solidFill>
              <a:round/>
              <a:headEnd type="none" w="sm" len="sm"/>
              <a:tailEnd type="triangle" w="med" len="med"/>
            </a:ln>
          </p:spPr>
          <p:txBody>
            <a:bodyPr wrap="none"/>
            <a:lstStyle/>
            <a:p>
              <a:endParaRPr lang="en-US"/>
            </a:p>
          </p:txBody>
        </p:sp>
        <p:sp>
          <p:nvSpPr>
            <p:cNvPr id="34854" name="Rectangle 30"/>
            <p:cNvSpPr>
              <a:spLocks noChangeArrowheads="1"/>
            </p:cNvSpPr>
            <p:nvPr/>
          </p:nvSpPr>
          <p:spPr bwMode="auto">
            <a:xfrm>
              <a:off x="3951" y="3491"/>
              <a:ext cx="826" cy="248"/>
            </a:xfrm>
            <a:prstGeom prst="rect">
              <a:avLst/>
            </a:prstGeom>
            <a:noFill/>
            <a:ln w="12700">
              <a:noFill/>
              <a:miter lim="800000"/>
              <a:headEnd type="none" w="sm" len="sm"/>
              <a:tailEnd type="none" w="sm" len="sm"/>
            </a:ln>
          </p:spPr>
          <p:txBody>
            <a:bodyPr wrap="none" anchor="ctr"/>
            <a:lstStyle/>
            <a:p>
              <a:pPr algn="ctr" rtl="1" eaLnBrk="0" hangingPunct="0"/>
              <a:r>
                <a:rPr lang="fa-IR" sz="1400"/>
                <a:t>عدم وجود ارزشيابي برنامه</a:t>
              </a:r>
              <a:endParaRPr lang="en-US" sz="1400"/>
            </a:p>
          </p:txBody>
        </p:sp>
        <p:sp>
          <p:nvSpPr>
            <p:cNvPr id="34855" name="Rectangle 31"/>
            <p:cNvSpPr>
              <a:spLocks noChangeArrowheads="1"/>
            </p:cNvSpPr>
            <p:nvPr/>
          </p:nvSpPr>
          <p:spPr bwMode="auto">
            <a:xfrm>
              <a:off x="2417" y="2955"/>
              <a:ext cx="826" cy="248"/>
            </a:xfrm>
            <a:prstGeom prst="rect">
              <a:avLst/>
            </a:prstGeom>
            <a:noFill/>
            <a:ln w="12700">
              <a:noFill/>
              <a:miter lim="800000"/>
              <a:headEnd type="none" w="sm" len="sm"/>
              <a:tailEnd type="none" w="sm" len="sm"/>
            </a:ln>
          </p:spPr>
          <p:txBody>
            <a:bodyPr wrap="none" anchor="ctr"/>
            <a:lstStyle/>
            <a:p>
              <a:pPr algn="ctr" rtl="1" eaLnBrk="0" hangingPunct="0"/>
              <a:r>
                <a:rPr lang="fa-IR" sz="1400"/>
                <a:t>عدم ارزيابي تاثير برنامه</a:t>
              </a:r>
            </a:p>
            <a:p>
              <a:pPr algn="ctr" rtl="1" eaLnBrk="0" hangingPunct="0"/>
              <a:r>
                <a:rPr lang="fa-IR" sz="1400"/>
                <a:t>در عملكرد كاركنان</a:t>
              </a:r>
              <a:endParaRPr lang="en-US" sz="1400"/>
            </a:p>
          </p:txBody>
        </p:sp>
        <p:sp>
          <p:nvSpPr>
            <p:cNvPr id="34856" name="Rectangle 32"/>
            <p:cNvSpPr>
              <a:spLocks noChangeArrowheads="1"/>
            </p:cNvSpPr>
            <p:nvPr/>
          </p:nvSpPr>
          <p:spPr bwMode="auto">
            <a:xfrm>
              <a:off x="3914" y="2387"/>
              <a:ext cx="826" cy="248"/>
            </a:xfrm>
            <a:prstGeom prst="rect">
              <a:avLst/>
            </a:prstGeom>
            <a:noFill/>
            <a:ln w="12700">
              <a:noFill/>
              <a:miter lim="800000"/>
              <a:headEnd type="none" w="sm" len="sm"/>
              <a:tailEnd type="none" w="sm" len="sm"/>
            </a:ln>
          </p:spPr>
          <p:txBody>
            <a:bodyPr wrap="none" anchor="ctr"/>
            <a:lstStyle/>
            <a:p>
              <a:pPr algn="ctr" rtl="1" eaLnBrk="0" hangingPunct="0"/>
              <a:r>
                <a:rPr lang="fa-IR" sz="1400"/>
                <a:t>نداشتن طرح درس</a:t>
              </a:r>
              <a:endParaRPr lang="en-US" sz="1400"/>
            </a:p>
          </p:txBody>
        </p:sp>
        <p:sp>
          <p:nvSpPr>
            <p:cNvPr id="34857" name="Rectangle 33"/>
            <p:cNvSpPr>
              <a:spLocks noChangeArrowheads="1"/>
            </p:cNvSpPr>
            <p:nvPr/>
          </p:nvSpPr>
          <p:spPr bwMode="auto">
            <a:xfrm>
              <a:off x="2290" y="3318"/>
              <a:ext cx="826" cy="248"/>
            </a:xfrm>
            <a:prstGeom prst="rect">
              <a:avLst/>
            </a:prstGeom>
            <a:noFill/>
            <a:ln w="12700">
              <a:noFill/>
              <a:miter lim="800000"/>
              <a:headEnd type="none" w="sm" len="sm"/>
              <a:tailEnd type="none" w="sm" len="sm"/>
            </a:ln>
          </p:spPr>
          <p:txBody>
            <a:bodyPr wrap="none" anchor="ctr"/>
            <a:lstStyle/>
            <a:p>
              <a:pPr algn="ctr" rtl="1" eaLnBrk="0" hangingPunct="0"/>
              <a:r>
                <a:rPr lang="fa-IR" sz="1400"/>
                <a:t>تاثير نامناسب در </a:t>
              </a:r>
            </a:p>
            <a:p>
              <a:pPr algn="ctr" rtl="1" eaLnBrk="0" hangingPunct="0"/>
              <a:r>
                <a:rPr lang="fa-IR" sz="1400"/>
                <a:t>ارزشيابيهاي سالانه</a:t>
              </a:r>
              <a:endParaRPr lang="en-US" sz="1400"/>
            </a:p>
          </p:txBody>
        </p:sp>
        <p:sp>
          <p:nvSpPr>
            <p:cNvPr id="34858" name="Line 34"/>
            <p:cNvSpPr>
              <a:spLocks noChangeShapeType="1"/>
            </p:cNvSpPr>
            <p:nvPr/>
          </p:nvSpPr>
          <p:spPr bwMode="auto">
            <a:xfrm>
              <a:off x="3194" y="2432"/>
              <a:ext cx="412" cy="0"/>
            </a:xfrm>
            <a:prstGeom prst="line">
              <a:avLst/>
            </a:prstGeom>
            <a:noFill/>
            <a:ln w="12700">
              <a:solidFill>
                <a:schemeClr val="tx1"/>
              </a:solidFill>
              <a:round/>
              <a:headEnd type="none" w="sm" len="sm"/>
              <a:tailEnd type="triangle" w="med" len="med"/>
            </a:ln>
          </p:spPr>
          <p:txBody>
            <a:bodyPr wrap="none"/>
            <a:lstStyle/>
            <a:p>
              <a:endParaRPr lang="en-US"/>
            </a:p>
          </p:txBody>
        </p:sp>
        <p:sp>
          <p:nvSpPr>
            <p:cNvPr id="34859" name="Line 35"/>
            <p:cNvSpPr>
              <a:spLocks noChangeShapeType="1"/>
            </p:cNvSpPr>
            <p:nvPr/>
          </p:nvSpPr>
          <p:spPr bwMode="auto">
            <a:xfrm>
              <a:off x="3061" y="3430"/>
              <a:ext cx="412" cy="0"/>
            </a:xfrm>
            <a:prstGeom prst="line">
              <a:avLst/>
            </a:prstGeom>
            <a:noFill/>
            <a:ln w="12700">
              <a:solidFill>
                <a:schemeClr val="tx1"/>
              </a:solidFill>
              <a:round/>
              <a:headEnd type="none" w="sm" len="sm"/>
              <a:tailEnd type="triangle" w="med" len="med"/>
            </a:ln>
          </p:spPr>
          <p:txBody>
            <a:bodyPr wrap="none"/>
            <a:lstStyle/>
            <a:p>
              <a:endParaRPr lang="en-US"/>
            </a:p>
          </p:txBody>
        </p:sp>
        <p:sp>
          <p:nvSpPr>
            <p:cNvPr id="34860" name="Line 36"/>
            <p:cNvSpPr>
              <a:spLocks noChangeShapeType="1"/>
            </p:cNvSpPr>
            <p:nvPr/>
          </p:nvSpPr>
          <p:spPr bwMode="auto">
            <a:xfrm flipH="1">
              <a:off x="3787" y="2596"/>
              <a:ext cx="408" cy="0"/>
            </a:xfrm>
            <a:prstGeom prst="line">
              <a:avLst/>
            </a:prstGeom>
            <a:noFill/>
            <a:ln w="12700">
              <a:solidFill>
                <a:schemeClr val="tx1"/>
              </a:solidFill>
              <a:round/>
              <a:headEnd type="none" w="sm" len="sm"/>
              <a:tailEnd type="triangle" w="med" len="med"/>
            </a:ln>
          </p:spPr>
          <p:txBody>
            <a:bodyPr wrap="none"/>
            <a:lstStyle/>
            <a:p>
              <a:endParaRPr lang="en-US"/>
            </a:p>
          </p:txBody>
        </p:sp>
        <p:sp>
          <p:nvSpPr>
            <p:cNvPr id="34861" name="Line 37"/>
            <p:cNvSpPr>
              <a:spLocks noChangeShapeType="1"/>
            </p:cNvSpPr>
            <p:nvPr/>
          </p:nvSpPr>
          <p:spPr bwMode="auto">
            <a:xfrm flipH="1">
              <a:off x="3443" y="3612"/>
              <a:ext cx="408" cy="0"/>
            </a:xfrm>
            <a:prstGeom prst="line">
              <a:avLst/>
            </a:prstGeom>
            <a:noFill/>
            <a:ln w="12700">
              <a:solidFill>
                <a:schemeClr val="tx1"/>
              </a:solidFill>
              <a:round/>
              <a:headEnd type="none" w="sm" len="sm"/>
              <a:tailEnd type="triangle" w="med" len="med"/>
            </a:ln>
          </p:spPr>
          <p:txBody>
            <a:bodyPr wrap="none"/>
            <a:lstStyle/>
            <a:p>
              <a:endParaRPr lang="en-US"/>
            </a:p>
          </p:txBody>
        </p:sp>
      </p:grpSp>
      <p:sp>
        <p:nvSpPr>
          <p:cNvPr id="40998" name="AutoShape 38"/>
          <p:cNvSpPr>
            <a:spLocks noChangeArrowheads="1"/>
          </p:cNvSpPr>
          <p:nvPr/>
        </p:nvSpPr>
        <p:spPr bwMode="auto">
          <a:xfrm>
            <a:off x="3428992" y="1785926"/>
            <a:ext cx="354018" cy="793762"/>
          </a:xfrm>
          <a:prstGeom prst="upArrow">
            <a:avLst>
              <a:gd name="adj1" fmla="val 50000"/>
              <a:gd name="adj2" fmla="val 76309"/>
            </a:avLst>
          </a:prstGeom>
          <a:solidFill>
            <a:schemeClr val="accent1"/>
          </a:solidFill>
          <a:ln w="9525">
            <a:solidFill>
              <a:schemeClr val="tx1"/>
            </a:solidFill>
            <a:miter lim="800000"/>
            <a:headEnd/>
            <a:tailEnd/>
          </a:ln>
          <a:effectLst/>
          <a:scene3d>
            <a:camera prst="orthographicFront">
              <a:rot lat="0" lon="3000000" rev="0"/>
            </a:camera>
            <a:lightRig rig="threePt" dir="t"/>
          </a:scene3d>
        </p:spPr>
        <p:txBody>
          <a:bodyPr wrap="none" anchor="ctr"/>
          <a:lstStyle/>
          <a:p>
            <a:pPr>
              <a:defRPr/>
            </a:pPr>
            <a:endParaRPr lang="fa-IR" dirty="0">
              <a:latin typeface="Arial" pitchFamily="34" charset="0"/>
              <a:cs typeface="Arial" pitchFamily="34" charset="0"/>
            </a:endParaRPr>
          </a:p>
        </p:txBody>
      </p:sp>
      <p:sp>
        <p:nvSpPr>
          <p:cNvPr id="34823" name="Rectangle 20"/>
          <p:cNvSpPr>
            <a:spLocks noChangeArrowheads="1"/>
          </p:cNvSpPr>
          <p:nvPr/>
        </p:nvSpPr>
        <p:spPr bwMode="auto">
          <a:xfrm>
            <a:off x="500063" y="3500438"/>
            <a:ext cx="1311275" cy="393700"/>
          </a:xfrm>
          <a:prstGeom prst="rect">
            <a:avLst/>
          </a:prstGeom>
          <a:noFill/>
          <a:ln w="12700">
            <a:noFill/>
            <a:miter lim="800000"/>
            <a:headEnd type="none" w="sm" len="sm"/>
            <a:tailEnd type="none" w="sm" len="sm"/>
          </a:ln>
        </p:spPr>
        <p:txBody>
          <a:bodyPr wrap="none" anchor="ctr"/>
          <a:lstStyle/>
          <a:p>
            <a:pPr algn="ctr" rtl="1" eaLnBrk="0" hangingPunct="0"/>
            <a:endParaRPr lang="fa-IR" sz="1400">
              <a:solidFill>
                <a:srgbClr val="FFFF00"/>
              </a:solidFill>
            </a:endParaRPr>
          </a:p>
        </p:txBody>
      </p:sp>
      <p:sp>
        <p:nvSpPr>
          <p:cNvPr id="43" name="Oval 3"/>
          <p:cNvSpPr>
            <a:spLocks noChangeArrowheads="1"/>
          </p:cNvSpPr>
          <p:nvPr/>
        </p:nvSpPr>
        <p:spPr bwMode="auto">
          <a:xfrm>
            <a:off x="6143625" y="2714625"/>
            <a:ext cx="1870075" cy="571500"/>
          </a:xfrm>
          <a:prstGeom prst="ellipse">
            <a:avLst/>
          </a:prstGeom>
          <a:noFill/>
          <a:ln w="25400">
            <a:solidFill>
              <a:srgbClr val="FF0000"/>
            </a:solidFill>
            <a:miter lim="800000"/>
            <a:headEnd/>
            <a:tailEnd/>
          </a:ln>
        </p:spPr>
        <p:txBody>
          <a:bodyPr wrap="none" anchor="ctr"/>
          <a:lstStyle/>
          <a:p>
            <a:endParaRPr lang="fa-IR">
              <a:solidFill>
                <a:srgbClr val="FFFF00"/>
              </a:solidFill>
            </a:endParaRPr>
          </a:p>
        </p:txBody>
      </p:sp>
      <p:sp>
        <p:nvSpPr>
          <p:cNvPr id="44" name="AutoShape 38"/>
          <p:cNvSpPr>
            <a:spLocks noChangeArrowheads="1"/>
          </p:cNvSpPr>
          <p:nvPr/>
        </p:nvSpPr>
        <p:spPr bwMode="auto">
          <a:xfrm>
            <a:off x="7358063" y="1857375"/>
            <a:ext cx="303212" cy="782638"/>
          </a:xfrm>
          <a:prstGeom prst="upArrow">
            <a:avLst>
              <a:gd name="adj1" fmla="val 50000"/>
              <a:gd name="adj2" fmla="val 76311"/>
            </a:avLst>
          </a:prstGeom>
          <a:solidFill>
            <a:schemeClr val="accent1"/>
          </a:solidFill>
          <a:ln w="9525">
            <a:solidFill>
              <a:schemeClr val="tx1"/>
            </a:solidFill>
            <a:miter lim="800000"/>
            <a:headEnd/>
            <a:tailEnd/>
          </a:ln>
        </p:spPr>
        <p:txBody>
          <a:bodyPr wrap="none" anchor="ctr"/>
          <a:lstStyle/>
          <a:p>
            <a:endParaRPr lang="fa-IR"/>
          </a:p>
        </p:txBody>
      </p:sp>
      <p:sp>
        <p:nvSpPr>
          <p:cNvPr id="45" name="Rectangle 4"/>
          <p:cNvSpPr>
            <a:spLocks noChangeArrowheads="1"/>
          </p:cNvSpPr>
          <p:nvPr/>
        </p:nvSpPr>
        <p:spPr bwMode="auto">
          <a:xfrm>
            <a:off x="5643563" y="928688"/>
            <a:ext cx="2511425" cy="830262"/>
          </a:xfrm>
          <a:prstGeom prst="rect">
            <a:avLst/>
          </a:prstGeom>
          <a:noFill/>
          <a:ln w="9525">
            <a:noFill/>
            <a:miter lim="800000"/>
            <a:headEnd/>
            <a:tailEnd/>
          </a:ln>
          <a:effectLst/>
        </p:spPr>
        <p:txBody>
          <a:bodyPr wrap="none">
            <a:spAutoFit/>
          </a:bodyPr>
          <a:lstStyle/>
          <a:p>
            <a:pPr algn="ctr" rtl="1" eaLnBrk="0" hangingPunct="0">
              <a:defRPr/>
            </a:pPr>
            <a:r>
              <a:rPr lang="fa-IR" dirty="0">
                <a:solidFill>
                  <a:srgbClr val="FF0000"/>
                </a:solidFill>
                <a:effectLst>
                  <a:outerShdw blurRad="38100" dist="38100" dir="2700000" algn="tl">
                    <a:srgbClr val="000000"/>
                  </a:outerShdw>
                </a:effectLst>
                <a:latin typeface="Arial" pitchFamily="34" charset="0"/>
                <a:cs typeface="B Zar" pitchFamily="2" charset="-78"/>
              </a:rPr>
              <a:t>افزایش آگاهی مدرسین </a:t>
            </a:r>
          </a:p>
          <a:p>
            <a:pPr algn="ctr" rtl="1" eaLnBrk="0" hangingPunct="0">
              <a:defRPr/>
            </a:pPr>
            <a:r>
              <a:rPr lang="fa-IR" dirty="0">
                <a:solidFill>
                  <a:srgbClr val="FF0000"/>
                </a:solidFill>
                <a:effectLst>
                  <a:outerShdw blurRad="38100" dist="38100" dir="2700000" algn="tl">
                    <a:srgbClr val="000000"/>
                  </a:outerShdw>
                </a:effectLst>
                <a:latin typeface="Arial" pitchFamily="34" charset="0"/>
                <a:cs typeface="B Zar" pitchFamily="2" charset="-78"/>
              </a:rPr>
              <a:t>در زمینه روشهای تدریس</a:t>
            </a:r>
            <a:endParaRPr lang="en-US" dirty="0">
              <a:latin typeface="Arial" pitchFamily="34" charset="0"/>
              <a:cs typeface="B Zar" pitchFamily="2" charset="-78"/>
            </a:endParaRPr>
          </a:p>
        </p:txBody>
      </p:sp>
      <p:sp>
        <p:nvSpPr>
          <p:cNvPr id="46" name="Oval 3"/>
          <p:cNvSpPr>
            <a:spLocks noChangeArrowheads="1"/>
          </p:cNvSpPr>
          <p:nvPr/>
        </p:nvSpPr>
        <p:spPr bwMode="auto">
          <a:xfrm>
            <a:off x="7273925" y="3714750"/>
            <a:ext cx="1870075" cy="785813"/>
          </a:xfrm>
          <a:prstGeom prst="ellipse">
            <a:avLst/>
          </a:prstGeom>
          <a:noFill/>
          <a:ln w="25400">
            <a:solidFill>
              <a:srgbClr val="FF0000"/>
            </a:solidFill>
            <a:miter lim="800000"/>
            <a:headEnd/>
            <a:tailEnd/>
          </a:ln>
        </p:spPr>
        <p:txBody>
          <a:bodyPr wrap="none" anchor="ctr"/>
          <a:lstStyle/>
          <a:p>
            <a:endParaRPr lang="fa-IR">
              <a:solidFill>
                <a:srgbClr val="FFFF00"/>
              </a:solidFill>
            </a:endParaRPr>
          </a:p>
        </p:txBody>
      </p:sp>
      <p:sp>
        <p:nvSpPr>
          <p:cNvPr id="47" name="Rectangle 4"/>
          <p:cNvSpPr>
            <a:spLocks noChangeArrowheads="1"/>
          </p:cNvSpPr>
          <p:nvPr/>
        </p:nvSpPr>
        <p:spPr bwMode="auto">
          <a:xfrm>
            <a:off x="6286500" y="5572125"/>
            <a:ext cx="2732088" cy="830263"/>
          </a:xfrm>
          <a:prstGeom prst="rect">
            <a:avLst/>
          </a:prstGeom>
          <a:noFill/>
          <a:ln w="9525">
            <a:noFill/>
            <a:miter lim="800000"/>
            <a:headEnd/>
            <a:tailEnd/>
          </a:ln>
          <a:effectLst/>
        </p:spPr>
        <p:txBody>
          <a:bodyPr wrap="none">
            <a:spAutoFit/>
          </a:bodyPr>
          <a:lstStyle/>
          <a:p>
            <a:pPr algn="ctr" rtl="1" eaLnBrk="0" hangingPunct="0">
              <a:defRPr/>
            </a:pPr>
            <a:r>
              <a:rPr lang="fa-IR" dirty="0">
                <a:solidFill>
                  <a:srgbClr val="FF0000"/>
                </a:solidFill>
                <a:effectLst>
                  <a:outerShdw blurRad="38100" dist="38100" dir="2700000" algn="tl">
                    <a:srgbClr val="000000"/>
                  </a:outerShdw>
                </a:effectLst>
                <a:latin typeface="Arial" pitchFamily="34" charset="0"/>
                <a:cs typeface="B Zar" pitchFamily="2" charset="-78"/>
              </a:rPr>
              <a:t>افزایش اثر بخشی برنامه های</a:t>
            </a:r>
          </a:p>
          <a:p>
            <a:pPr algn="ctr" rtl="1" eaLnBrk="0" hangingPunct="0">
              <a:defRPr/>
            </a:pPr>
            <a:r>
              <a:rPr lang="fa-IR" dirty="0">
                <a:solidFill>
                  <a:srgbClr val="FF0000"/>
                </a:solidFill>
                <a:effectLst>
                  <a:outerShdw blurRad="38100" dist="38100" dir="2700000" algn="tl">
                    <a:srgbClr val="000000"/>
                  </a:outerShdw>
                </a:effectLst>
                <a:latin typeface="Arial" pitchFamily="34" charset="0"/>
                <a:cs typeface="B Zar" pitchFamily="2" charset="-78"/>
              </a:rPr>
              <a:t> آموزشی کارکنان</a:t>
            </a:r>
            <a:endParaRPr lang="en-US" dirty="0">
              <a:latin typeface="Arial" pitchFamily="34" charset="0"/>
              <a:cs typeface="B Zar" pitchFamily="2" charset="-78"/>
            </a:endParaRPr>
          </a:p>
        </p:txBody>
      </p:sp>
      <p:sp>
        <p:nvSpPr>
          <p:cNvPr id="48" name="AutoShape 38"/>
          <p:cNvSpPr>
            <a:spLocks noChangeArrowheads="1"/>
          </p:cNvSpPr>
          <p:nvPr/>
        </p:nvSpPr>
        <p:spPr bwMode="auto">
          <a:xfrm>
            <a:off x="8143900" y="4786322"/>
            <a:ext cx="354018" cy="793762"/>
          </a:xfrm>
          <a:prstGeom prst="upArrow">
            <a:avLst>
              <a:gd name="adj1" fmla="val 50000"/>
              <a:gd name="adj2" fmla="val 76309"/>
            </a:avLst>
          </a:prstGeom>
          <a:solidFill>
            <a:schemeClr val="accent1"/>
          </a:solidFill>
          <a:ln w="9525">
            <a:solidFill>
              <a:schemeClr val="tx1"/>
            </a:solidFill>
            <a:miter lim="800000"/>
            <a:headEnd/>
            <a:tailEnd/>
          </a:ln>
          <a:effectLst/>
          <a:scene3d>
            <a:camera prst="orthographicFront">
              <a:rot lat="0" lon="3000000" rev="0"/>
            </a:camera>
            <a:lightRig rig="threePt" dir="t"/>
          </a:scene3d>
        </p:spPr>
        <p:txBody>
          <a:bodyPr wrap="none" anchor="ctr"/>
          <a:lstStyle/>
          <a:p>
            <a:pPr>
              <a:defRPr/>
            </a:pPr>
            <a:endParaRPr lang="fa-IR"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63"/>
                                        </p:tgtEl>
                                        <p:attrNameLst>
                                          <p:attrName>style.visibility</p:attrName>
                                        </p:attrNameLst>
                                      </p:cBhvr>
                                      <p:to>
                                        <p:strVal val="visible"/>
                                      </p:to>
                                    </p:set>
                                    <p:animEffect transition="in" filter="checkerboard(across)">
                                      <p:cBhvr>
                                        <p:cTn id="12" dur="500"/>
                                        <p:tgtEl>
                                          <p:spTgt spid="4096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0998"/>
                                        </p:tgtEl>
                                        <p:attrNameLst>
                                          <p:attrName>style.visibility</p:attrName>
                                        </p:attrNameLst>
                                      </p:cBhvr>
                                      <p:to>
                                        <p:strVal val="visible"/>
                                      </p:to>
                                    </p:set>
                                    <p:animEffect transition="in" filter="checkerboard(across)">
                                      <p:cBhvr>
                                        <p:cTn id="17" dur="500"/>
                                        <p:tgtEl>
                                          <p:spTgt spid="4099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0964"/>
                                        </p:tgtEl>
                                        <p:attrNameLst>
                                          <p:attrName>style.visibility</p:attrName>
                                        </p:attrNameLst>
                                      </p:cBhvr>
                                      <p:to>
                                        <p:strVal val="visible"/>
                                      </p:to>
                                    </p:set>
                                    <p:animEffect transition="in" filter="checkerboard(across)">
                                      <p:cBhvr>
                                        <p:cTn id="22" dur="500"/>
                                        <p:tgtEl>
                                          <p:spTgt spid="4096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checkerboard(across)">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checkerboard(across)">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checkerboard(across)">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checkerboard(across)">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checkerboard(across)">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checkerboard(across)">
                                      <p:cBhvr>
                                        <p:cTn id="5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nimBg="1"/>
      <p:bldP spid="40964" grpId="0"/>
      <p:bldP spid="43" grpId="0" animBg="1"/>
      <p:bldP spid="44" grpId="0" animBg="1"/>
      <p:bldP spid="45" grpId="0"/>
      <p:bldP spid="46" grpId="0" animBg="1"/>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fa-IR" smtClean="0">
                <a:cs typeface="B Nazanin" pitchFamily="2" charset="-78"/>
              </a:rPr>
              <a:t>برنامه ریزی عملیاتی</a:t>
            </a:r>
            <a:endParaRPr lang="en-GB" smtClean="0">
              <a:cs typeface="B Nazanin" pitchFamily="2" charset="-78"/>
            </a:endParaRPr>
          </a:p>
        </p:txBody>
      </p:sp>
      <p:sp>
        <p:nvSpPr>
          <p:cNvPr id="35843" name="Rectangle 3"/>
          <p:cNvSpPr>
            <a:spLocks noGrp="1" noChangeArrowheads="1"/>
          </p:cNvSpPr>
          <p:nvPr>
            <p:ph type="body" idx="1"/>
          </p:nvPr>
        </p:nvSpPr>
        <p:spPr>
          <a:xfrm>
            <a:off x="457200" y="2209800"/>
            <a:ext cx="8218488" cy="4171950"/>
          </a:xfrm>
        </p:spPr>
        <p:txBody>
          <a:bodyPr/>
          <a:lstStyle/>
          <a:p>
            <a:pPr algn="just" eaLnBrk="1" hangingPunct="1">
              <a:lnSpc>
                <a:spcPct val="90000"/>
              </a:lnSpc>
              <a:buFontTx/>
              <a:buNone/>
            </a:pPr>
            <a:r>
              <a:rPr lang="fa-IR" b="1" smtClean="0">
                <a:cs typeface="B Nazanin" pitchFamily="2" charset="-78"/>
              </a:rPr>
              <a:t>اولویت بندی بین اهداف:</a:t>
            </a:r>
          </a:p>
          <a:p>
            <a:pPr algn="just" eaLnBrk="1" hangingPunct="1">
              <a:lnSpc>
                <a:spcPct val="90000"/>
              </a:lnSpc>
              <a:buFontTx/>
              <a:buNone/>
            </a:pPr>
            <a:r>
              <a:rPr lang="fa-IR" smtClean="0">
                <a:cs typeface="B Nazanin" pitchFamily="2" charset="-78"/>
              </a:rPr>
              <a:t>	تعیین هدف، بسیار مهم می باشد. اما مهمتر و در عین حال </a:t>
            </a:r>
            <a:br>
              <a:rPr lang="fa-IR" smtClean="0">
                <a:cs typeface="B Nazanin" pitchFamily="2" charset="-78"/>
              </a:rPr>
            </a:br>
            <a:r>
              <a:rPr lang="fa-IR" smtClean="0">
                <a:cs typeface="B Nazanin" pitchFamily="2" charset="-78"/>
              </a:rPr>
              <a:t>پیچیده ترین قسمت در این خصوص، کاستن از تعداد غالبا متعدد </a:t>
            </a:r>
            <a:br>
              <a:rPr lang="fa-IR" smtClean="0">
                <a:cs typeface="B Nazanin" pitchFamily="2" charset="-78"/>
              </a:rPr>
            </a:br>
            <a:r>
              <a:rPr lang="fa-IR" smtClean="0">
                <a:cs typeface="B Nazanin" pitchFamily="2" charset="-78"/>
              </a:rPr>
              <a:t>هدف های انتخاب شده (به دلیل کمبود بودجه و سایر امکانات) و گزینش ضروری ترین هدف ها از میان آن ها می باشد.</a:t>
            </a:r>
          </a:p>
          <a:p>
            <a:pPr algn="just" eaLnBrk="1" hangingPunct="1">
              <a:lnSpc>
                <a:spcPct val="90000"/>
              </a:lnSpc>
              <a:buFontTx/>
              <a:buNone/>
            </a:pPr>
            <a:r>
              <a:rPr lang="fa-IR" b="1" smtClean="0">
                <a:cs typeface="B Nazanin" pitchFamily="2" charset="-78"/>
              </a:rPr>
              <a:t>روش های اولویت بندی اهداف:</a:t>
            </a:r>
          </a:p>
          <a:p>
            <a:pPr algn="just" eaLnBrk="1" hangingPunct="1">
              <a:lnSpc>
                <a:spcPct val="90000"/>
              </a:lnSpc>
              <a:buFontTx/>
              <a:buNone/>
            </a:pPr>
            <a:r>
              <a:rPr lang="fa-IR" sz="2400" smtClean="0">
                <a:cs typeface="B Nazanin" pitchFamily="2" charset="-78"/>
              </a:rPr>
              <a:t>	؟؟	</a:t>
            </a:r>
          </a:p>
          <a:p>
            <a:pPr algn="just" eaLnBrk="1" hangingPunct="1">
              <a:lnSpc>
                <a:spcPct val="90000"/>
              </a:lnSpc>
              <a:buFontTx/>
              <a:buNone/>
            </a:pPr>
            <a:endParaRPr lang="en-GB" sz="2400" smtClean="0">
              <a:cs typeface="B Nazanin"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smtClean="0"/>
          </a:p>
        </p:txBody>
      </p:sp>
      <p:sp>
        <p:nvSpPr>
          <p:cNvPr id="36867" name="Content Placeholder 2"/>
          <p:cNvSpPr>
            <a:spLocks noGrp="1"/>
          </p:cNvSpPr>
          <p:nvPr>
            <p:ph idx="1"/>
          </p:nvPr>
        </p:nvSpPr>
        <p:spPr/>
        <p:txBody>
          <a:bodyPr/>
          <a:lstStyle/>
          <a:p>
            <a:r>
              <a:rPr lang="fa-IR" smtClean="0"/>
              <a:t>تمایز بین هدف و فعالیت</a:t>
            </a:r>
          </a:p>
          <a:p>
            <a:pPr lvl="1"/>
            <a:r>
              <a:rPr lang="fa-IR" smtClean="0"/>
              <a:t>هدف رفع تشنگی</a:t>
            </a:r>
          </a:p>
          <a:p>
            <a:pPr lvl="1"/>
            <a:r>
              <a:rPr lang="fa-IR" smtClean="0"/>
              <a:t>فعالیت خوردن آب</a:t>
            </a: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r" eaLnBrk="1" hangingPunct="1"/>
            <a:r>
              <a:rPr lang="fa-IR" sz="3200" smtClean="0">
                <a:cs typeface="Titr" pitchFamily="2" charset="-78"/>
              </a:rPr>
              <a:t>برنامه ريزی</a:t>
            </a:r>
            <a:endParaRPr lang="en-US" sz="3200" smtClean="0">
              <a:cs typeface="Titr" pitchFamily="2" charset="-78"/>
            </a:endParaRPr>
          </a:p>
        </p:txBody>
      </p:sp>
      <p:sp>
        <p:nvSpPr>
          <p:cNvPr id="10243" name="Rectangle 3"/>
          <p:cNvSpPr>
            <a:spLocks noGrp="1" noChangeArrowheads="1"/>
          </p:cNvSpPr>
          <p:nvPr>
            <p:ph type="body" idx="1"/>
          </p:nvPr>
        </p:nvSpPr>
        <p:spPr/>
        <p:txBody>
          <a:bodyPr/>
          <a:lstStyle/>
          <a:p>
            <a:pPr eaLnBrk="1" hangingPunct="1"/>
            <a:r>
              <a:rPr lang="fa-IR" smtClean="0">
                <a:cs typeface="Koodak" pitchFamily="2" charset="-78"/>
              </a:rPr>
              <a:t> يعني انتخاب هدفهاي «درست» و سپس انتخاب مسير، راه، وسيله يا روش «درست و مناسب» براي تامين اين هدفها. هر دو جنبه برنامه ريزي در فرآيند مديريت اهميت حياتي دارند</a:t>
            </a:r>
            <a:r>
              <a:rPr lang="en-US" smtClean="0">
                <a:cs typeface="Koodak" pitchFamily="2" charset="-78"/>
              </a:rPr>
              <a:t>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fa-IR" smtClean="0"/>
              <a:t>کار گروهی</a:t>
            </a:r>
            <a:endParaRPr lang="en-US" smtClean="0"/>
          </a:p>
        </p:txBody>
      </p:sp>
      <p:sp>
        <p:nvSpPr>
          <p:cNvPr id="37891" name="Content Placeholder 2"/>
          <p:cNvSpPr>
            <a:spLocks noGrp="1"/>
          </p:cNvSpPr>
          <p:nvPr>
            <p:ph idx="1"/>
          </p:nvPr>
        </p:nvSpPr>
        <p:spPr/>
        <p:txBody>
          <a:bodyPr/>
          <a:lstStyle/>
          <a:p>
            <a:r>
              <a:rPr lang="fa-IR" smtClean="0"/>
              <a:t>نگارش اهداف برنامه</a:t>
            </a:r>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fa-IR" smtClean="0"/>
              <a:t>استراتژيها( با استفاده از شبکه عليت)</a:t>
            </a:r>
            <a:endParaRPr lang="en-US" smtClean="0"/>
          </a:p>
        </p:txBody>
      </p:sp>
      <p:pic>
        <p:nvPicPr>
          <p:cNvPr id="38915" name="Picture 4" descr="C:\Documents and Settings\Rasoul\Desktop\eliath.jpg"/>
          <p:cNvPicPr>
            <a:picLocks noChangeAspect="1" noChangeArrowheads="1"/>
          </p:cNvPicPr>
          <p:nvPr/>
        </p:nvPicPr>
        <p:blipFill>
          <a:blip r:embed="rId2"/>
          <a:srcRect/>
          <a:stretch>
            <a:fillRect/>
          </a:stretch>
        </p:blipFill>
        <p:spPr bwMode="auto">
          <a:xfrm>
            <a:off x="685800" y="2362200"/>
            <a:ext cx="7677150" cy="435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fa-IR" smtClean="0">
                <a:cs typeface="B Nazanin" pitchFamily="2" charset="-78"/>
              </a:rPr>
              <a:t>برنامه ریزی عملیاتی</a:t>
            </a:r>
            <a:endParaRPr lang="en-GB" smtClean="0">
              <a:cs typeface="B Nazanin" pitchFamily="2" charset="-78"/>
            </a:endParaRPr>
          </a:p>
        </p:txBody>
      </p:sp>
      <p:sp>
        <p:nvSpPr>
          <p:cNvPr id="39939" name="Rectangle 3"/>
          <p:cNvSpPr>
            <a:spLocks noGrp="1" noChangeArrowheads="1"/>
          </p:cNvSpPr>
          <p:nvPr>
            <p:ph type="body" idx="1"/>
          </p:nvPr>
        </p:nvSpPr>
        <p:spPr>
          <a:xfrm>
            <a:off x="914400" y="2438400"/>
            <a:ext cx="7693025" cy="3190875"/>
          </a:xfrm>
        </p:spPr>
        <p:txBody>
          <a:bodyPr/>
          <a:lstStyle/>
          <a:p>
            <a:pPr algn="just" eaLnBrk="1" hangingPunct="1">
              <a:lnSpc>
                <a:spcPct val="80000"/>
              </a:lnSpc>
              <a:buFontTx/>
              <a:buNone/>
            </a:pPr>
            <a:r>
              <a:rPr lang="fa-IR" sz="2400" b="1" smtClean="0">
                <a:cs typeface="B Nazanin" pitchFamily="2" charset="-78"/>
              </a:rPr>
              <a:t>2- پیش بینی:</a:t>
            </a:r>
          </a:p>
          <a:p>
            <a:pPr algn="just" eaLnBrk="1" hangingPunct="1">
              <a:lnSpc>
                <a:spcPct val="80000"/>
              </a:lnSpc>
              <a:buFontTx/>
              <a:buNone/>
            </a:pPr>
            <a:r>
              <a:rPr lang="fa-IR" sz="2400" smtClean="0">
                <a:cs typeface="B Nazanin" pitchFamily="2" charset="-78"/>
              </a:rPr>
              <a:t>	همانطور که اشاره گردید برنامه ریزی یک نوع آینده نگری بوده لذا اساس آن را پیش بینی تشکیل می دهد. بنابراین پس از تعیین اهداف قسمت اصلی کار برنامه ریز عملیاتی پیش بینی عملیات و کارهایی است که برای دستیابی به اهداف مورد نیاز می باشد.</a:t>
            </a:r>
          </a:p>
          <a:p>
            <a:pPr algn="just" eaLnBrk="1" hangingPunct="1">
              <a:lnSpc>
                <a:spcPct val="80000"/>
              </a:lnSpc>
              <a:buFontTx/>
              <a:buNone/>
            </a:pPr>
            <a:r>
              <a:rPr lang="fa-IR" sz="2400" smtClean="0">
                <a:cs typeface="B Nazanin" pitchFamily="2" charset="-78"/>
              </a:rPr>
              <a:t>	در پیش بینی دو عامل زمان و هزینه بسیار اساسی می باشند. سوالات مطرح در پیش بینی دقیق عبارتند از:</a:t>
            </a:r>
          </a:p>
          <a:p>
            <a:pPr algn="just" eaLnBrk="1" hangingPunct="1">
              <a:lnSpc>
                <a:spcPct val="80000"/>
              </a:lnSpc>
              <a:buFontTx/>
              <a:buNone/>
            </a:pPr>
            <a:r>
              <a:rPr lang="fa-IR" sz="2400" smtClean="0">
                <a:cs typeface="B Nazanin" pitchFamily="2" charset="-78"/>
              </a:rPr>
              <a:t>	1- چه فعالیتی؟ (پیش بینی فعالیت ها)</a:t>
            </a:r>
          </a:p>
          <a:p>
            <a:pPr algn="just" eaLnBrk="1" hangingPunct="1">
              <a:lnSpc>
                <a:spcPct val="80000"/>
              </a:lnSpc>
              <a:buFontTx/>
              <a:buNone/>
            </a:pPr>
            <a:r>
              <a:rPr lang="fa-IR" sz="2400" smtClean="0">
                <a:cs typeface="B Nazanin" pitchFamily="2" charset="-78"/>
              </a:rPr>
              <a:t>	2- از چه روشی؟ (پیش بینی روش های انجام کار)</a:t>
            </a:r>
          </a:p>
          <a:p>
            <a:pPr algn="just" eaLnBrk="1" hangingPunct="1">
              <a:lnSpc>
                <a:spcPct val="80000"/>
              </a:lnSpc>
              <a:buFontTx/>
              <a:buNone/>
            </a:pPr>
            <a:r>
              <a:rPr lang="fa-IR" sz="2400" smtClean="0">
                <a:cs typeface="B Nazanin" pitchFamily="2" charset="-78"/>
              </a:rPr>
              <a:t>	3- در چه مدت زمانی؟ (پیش بینی زمانی)</a:t>
            </a:r>
          </a:p>
          <a:p>
            <a:pPr algn="just" eaLnBrk="1" hangingPunct="1">
              <a:lnSpc>
                <a:spcPct val="80000"/>
              </a:lnSpc>
              <a:buFontTx/>
              <a:buNone/>
            </a:pPr>
            <a:r>
              <a:rPr lang="fa-IR" sz="2400" smtClean="0">
                <a:cs typeface="B Nazanin" pitchFamily="2" charset="-78"/>
              </a:rPr>
              <a:t>	4- در چه مکانی؟ (پیش بینی موقعیت مکانی برنامه)</a:t>
            </a:r>
          </a:p>
          <a:p>
            <a:pPr algn="just" eaLnBrk="1" hangingPunct="1">
              <a:lnSpc>
                <a:spcPct val="80000"/>
              </a:lnSpc>
              <a:buFontTx/>
              <a:buNone/>
            </a:pPr>
            <a:r>
              <a:rPr lang="fa-IR" sz="2400" smtClean="0">
                <a:cs typeface="B Nazanin" pitchFamily="2" charset="-78"/>
              </a:rPr>
              <a:t> 	5- با چه منابعی؟ (پیش بینی منابع)</a:t>
            </a:r>
          </a:p>
          <a:p>
            <a:pPr algn="just" eaLnBrk="1" hangingPunct="1">
              <a:lnSpc>
                <a:spcPct val="80000"/>
              </a:lnSpc>
              <a:buFontTx/>
              <a:buNone/>
            </a:pPr>
            <a:r>
              <a:rPr lang="fa-IR" sz="2400" b="1" smtClean="0">
                <a:cs typeface="B Nazanin" pitchFamily="2" charset="-78"/>
              </a:rPr>
              <a:t>آخرین مرحله برنامه ریزی عملیاتی نیز اجرای آن می باشد.</a:t>
            </a:r>
            <a:r>
              <a:rPr lang="fa-IR" sz="2400" smtClean="0">
                <a:cs typeface="B Nazanin" pitchFamily="2" charset="-78"/>
              </a:rPr>
              <a:t> </a:t>
            </a:r>
            <a:endParaRPr lang="en-GB" sz="2400" smtClean="0">
              <a:cs typeface="B Nazanin"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1"/>
          </p:nvPr>
        </p:nvSpPr>
        <p:spPr>
          <a:xfrm>
            <a:off x="6553200" y="6243638"/>
            <a:ext cx="2133600" cy="457200"/>
          </a:xfrm>
          <a:noFill/>
        </p:spPr>
        <p:txBody>
          <a:bodyPr lIns="91426" tIns="45712" rIns="91426" bIns="45712"/>
          <a:lstStyle/>
          <a:p>
            <a:fld id="{894300E2-58AE-46B5-BBF7-8BF8FC52955B}" type="slidenum">
              <a:rPr lang="fa-IR" smtClean="0"/>
              <a:pPr/>
              <a:t>33</a:t>
            </a:fld>
            <a:endParaRPr lang="en-US" smtClean="0"/>
          </a:p>
        </p:txBody>
      </p:sp>
      <p:graphicFrame>
        <p:nvGraphicFramePr>
          <p:cNvPr id="147901" name="Group 445"/>
          <p:cNvGraphicFramePr>
            <a:graphicFrameLocks noGrp="1"/>
          </p:cNvGraphicFramePr>
          <p:nvPr>
            <p:ph type="tbl" idx="1"/>
          </p:nvPr>
        </p:nvGraphicFramePr>
        <p:xfrm>
          <a:off x="457200" y="404813"/>
          <a:ext cx="8229600" cy="6297612"/>
        </p:xfrm>
        <a:graphic>
          <a:graphicData uri="http://schemas.openxmlformats.org/drawingml/2006/table">
            <a:tbl>
              <a:tblPr rtl="1"/>
              <a:tblGrid>
                <a:gridCol w="2963862"/>
                <a:gridCol w="1687513"/>
                <a:gridCol w="1993900"/>
                <a:gridCol w="1584325"/>
              </a:tblGrid>
              <a:tr h="822960">
                <a:tc gridSpan="4">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dirty="0" smtClean="0">
                          <a:ln>
                            <a:noFill/>
                          </a:ln>
                          <a:solidFill>
                            <a:schemeClr val="tx1"/>
                          </a:solidFill>
                          <a:effectLst/>
                          <a:latin typeface="Times New Roman" pitchFamily="18" charset="0"/>
                          <a:ea typeface="Times New Roman" pitchFamily="18" charset="0"/>
                          <a:cs typeface="Titr" pitchFamily="2" charset="-78"/>
                        </a:rPr>
                        <a:t>هدف</a:t>
                      </a:r>
                      <a:r>
                        <a:rPr kumimoji="0" lang="fa-IR" sz="1200" b="1" i="0" u="none" strike="noStrike" cap="none" normalizeH="0" baseline="0" dirty="0" smtClean="0">
                          <a:ln>
                            <a:noFill/>
                          </a:ln>
                          <a:solidFill>
                            <a:schemeClr val="tx1"/>
                          </a:solidFill>
                          <a:effectLst/>
                          <a:latin typeface="Times New Roman" pitchFamily="18" charset="0"/>
                          <a:ea typeface="Times New Roman" pitchFamily="18" charset="0"/>
                          <a:cs typeface="Titr" pitchFamily="2" charset="-78"/>
                        </a:rPr>
                        <a:t> كلي</a:t>
                      </a:r>
                      <a:r>
                        <a:rPr kumimoji="0" lang="ar-SA" sz="1200" b="1" i="0" u="none" strike="noStrike" cap="none" normalizeH="0" baseline="0" dirty="0" smtClean="0">
                          <a:ln>
                            <a:noFill/>
                          </a:ln>
                          <a:solidFill>
                            <a:schemeClr val="tx1"/>
                          </a:solidFill>
                          <a:effectLst/>
                          <a:latin typeface="Times New Roman" pitchFamily="18" charset="0"/>
                          <a:ea typeface="Times New Roman" pitchFamily="18" charset="0"/>
                          <a:cs typeface="Titr" pitchFamily="2" charset="-78"/>
                        </a:rPr>
                        <a:t>:</a:t>
                      </a:r>
                      <a:endParaRPr kumimoji="0" lang="ar-SA" sz="1000" b="0" i="0" u="none" strike="noStrike" cap="none" normalizeH="0" baseline="0" dirty="0" smtClean="0">
                        <a:ln>
                          <a:noFill/>
                        </a:ln>
                        <a:solidFill>
                          <a:schemeClr val="tx1"/>
                        </a:solidFill>
                        <a:effectLst/>
                        <a:latin typeface="Times New Roman" pitchFamily="18" charset="0"/>
                        <a:ea typeface="Times New Roman" pitchFamily="18" charset="0"/>
                        <a:cs typeface="Tit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200" b="1" i="0" u="none" strike="noStrike" cap="none" normalizeH="0" baseline="0" dirty="0" smtClean="0">
                          <a:ln>
                            <a:noFill/>
                          </a:ln>
                          <a:solidFill>
                            <a:schemeClr val="tx1"/>
                          </a:solidFill>
                          <a:effectLst/>
                          <a:latin typeface="Times New Roman" pitchFamily="18" charset="0"/>
                          <a:ea typeface="Times New Roman" pitchFamily="18" charset="0"/>
                          <a:cs typeface="Titr" pitchFamily="2" charset="-78"/>
                        </a:rPr>
                        <a:t> </a:t>
                      </a:r>
                      <a:endParaRPr kumimoji="0" lang="ar-SA" sz="1000" b="0" i="0" u="none" strike="noStrike" cap="none" normalizeH="0" baseline="0" dirty="0" smtClean="0">
                        <a:ln>
                          <a:noFill/>
                        </a:ln>
                        <a:solidFill>
                          <a:schemeClr val="tx1"/>
                        </a:solidFill>
                        <a:effectLst/>
                        <a:latin typeface="Times New Roman" pitchFamily="18" charset="0"/>
                        <a:ea typeface="Times New Roman" pitchFamily="18" charset="0"/>
                        <a:cs typeface="Tit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tx1"/>
                          </a:solidFill>
                          <a:effectLst/>
                          <a:latin typeface="Times New Roman" pitchFamily="18" charset="0"/>
                          <a:ea typeface="Times New Roman" pitchFamily="18" charset="0"/>
                          <a:cs typeface="Titr" pitchFamily="2" charset="-78"/>
                        </a:rPr>
                        <a:t>هدف اختصاصي</a:t>
                      </a:r>
                      <a:r>
                        <a:rPr kumimoji="0" lang="ar-SA" sz="1200" b="1" i="0" u="none" strike="noStrike" cap="none" normalizeH="0" baseline="0" dirty="0" smtClean="0">
                          <a:ln>
                            <a:noFill/>
                          </a:ln>
                          <a:solidFill>
                            <a:schemeClr val="tx1"/>
                          </a:solidFill>
                          <a:effectLst/>
                          <a:latin typeface="Times New Roman" pitchFamily="18" charset="0"/>
                          <a:ea typeface="Times New Roman" pitchFamily="18" charset="0"/>
                          <a:cs typeface="Titr" pitchFamily="2" charset="-78"/>
                        </a:rPr>
                        <a:t>:</a:t>
                      </a:r>
                      <a:endParaRPr kumimoji="0" lang="ar-SA" sz="1000" b="0" i="0" u="none" strike="noStrike" cap="none" normalizeH="0" baseline="0" dirty="0" smtClean="0">
                        <a:ln>
                          <a:noFill/>
                        </a:ln>
                        <a:solidFill>
                          <a:schemeClr val="tx1"/>
                        </a:solidFill>
                        <a:effectLst/>
                        <a:latin typeface="Times New Roman" pitchFamily="18" charset="0"/>
                        <a:ea typeface="Times New Roman" pitchFamily="18" charset="0"/>
                        <a:cs typeface="Tit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200" b="1" i="0" u="none" strike="noStrike" cap="none" normalizeH="0" baseline="0" dirty="0" smtClean="0">
                          <a:ln>
                            <a:noFill/>
                          </a:ln>
                          <a:solidFill>
                            <a:schemeClr val="tx1"/>
                          </a:solidFill>
                          <a:effectLst/>
                          <a:latin typeface="Times New Roman" pitchFamily="18" charset="0"/>
                          <a:ea typeface="Times New Roman" pitchFamily="18" charset="0"/>
                          <a:cs typeface="Titr" pitchFamily="2" charset="-78"/>
                        </a:rPr>
                        <a:t>استراتژي</a:t>
                      </a:r>
                      <a:r>
                        <a:rPr kumimoji="0" lang="ar-SA" sz="1200" b="0" i="0" u="none" strike="noStrike" cap="none" normalizeH="0" baseline="0" dirty="0" smtClean="0">
                          <a:ln>
                            <a:noFill/>
                          </a:ln>
                          <a:solidFill>
                            <a:schemeClr val="tx1"/>
                          </a:solidFill>
                          <a:effectLst/>
                          <a:latin typeface="Times New Roman" pitchFamily="18" charset="0"/>
                          <a:ea typeface="Times New Roman" pitchFamily="18" charset="0"/>
                          <a:cs typeface="Yagut" pitchFamily="2" charset="-78"/>
                        </a:rPr>
                        <a:t>:</a:t>
                      </a:r>
                      <a:endParaRPr kumimoji="0" lang="ar-SA" sz="1000" b="0" i="0" u="none" strike="noStrike" cap="none" normalizeH="0" baseline="0" dirty="0" smtClean="0">
                        <a:ln>
                          <a:noFill/>
                        </a:ln>
                        <a:solidFill>
                          <a:schemeClr val="tx1"/>
                        </a:solidFill>
                        <a:effectLst/>
                        <a:latin typeface="Times New Roman" pitchFamily="18" charset="0"/>
                        <a:ea typeface="Times New Roman" pitchFamily="18" charset="0"/>
                        <a:cs typeface="Yagut" pitchFamily="2" charset="-78"/>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746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dirty="0" smtClean="0">
                          <a:ln>
                            <a:noFill/>
                          </a:ln>
                          <a:solidFill>
                            <a:schemeClr val="tx1"/>
                          </a:solidFill>
                          <a:effectLst/>
                          <a:latin typeface="Times New Roman" pitchFamily="18" charset="0"/>
                          <a:cs typeface="Titr" pitchFamily="2" charset="-78"/>
                        </a:rPr>
                        <a:t>اقدامات اجرايي</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ea typeface="Times New Roman" pitchFamily="18" charset="0"/>
                          <a:cs typeface="Titr" pitchFamily="2" charset="-78"/>
                        </a:rPr>
                        <a:t>مسئول</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ea typeface="Times New Roman" pitchFamily="18" charset="0"/>
                          <a:cs typeface="Titr" pitchFamily="2" charset="-78"/>
                        </a:rPr>
                        <a:t>محدوده زماني</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ea typeface="Times New Roman" pitchFamily="18" charset="0"/>
                          <a:cs typeface="Titr" pitchFamily="2" charset="-78"/>
                        </a:rPr>
                        <a:t>منابع مورد نياز</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r h="5199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r h="5199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r h="5199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r h="5199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r h="5199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r h="5199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r h="5199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r h="5199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r h="5199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r h="5199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80988" y="146050"/>
            <a:ext cx="8651875" cy="795338"/>
          </a:xfrm>
        </p:spPr>
        <p:txBody>
          <a:bodyPr/>
          <a:lstStyle/>
          <a:p>
            <a:endParaRPr lang="en-US" smtClean="0"/>
          </a:p>
        </p:txBody>
      </p:sp>
      <p:pic>
        <p:nvPicPr>
          <p:cNvPr id="41987" name="Picture 4" descr="C:\Documents and Settings\Rasoul\Desktop\table.jpg"/>
          <p:cNvPicPr>
            <a:picLocks noGrp="1" noChangeAspect="1" noChangeArrowheads="1"/>
          </p:cNvPicPr>
          <p:nvPr>
            <p:ph type="tbl" idx="1"/>
          </p:nvPr>
        </p:nvPicPr>
        <p:blipFill>
          <a:blip r:embed="rId2"/>
          <a:srcRect/>
          <a:stretch>
            <a:fillRect/>
          </a:stretch>
        </p:blipFill>
        <p:spPr>
          <a:xfrm>
            <a:off x="0" y="-207963"/>
            <a:ext cx="9144000" cy="7191376"/>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en-GB" smtClean="0"/>
          </a:p>
        </p:txBody>
      </p:sp>
      <p:sp>
        <p:nvSpPr>
          <p:cNvPr id="43011" name="Slide Number Placeholder 4"/>
          <p:cNvSpPr>
            <a:spLocks noGrp="1"/>
          </p:cNvSpPr>
          <p:nvPr>
            <p:ph type="sldNum" sz="quarter" idx="12"/>
          </p:nvPr>
        </p:nvSpPr>
        <p:spPr>
          <a:noFill/>
        </p:spPr>
        <p:txBody>
          <a:bodyPr/>
          <a:lstStyle/>
          <a:p>
            <a:fld id="{7E4BA6C0-F0FF-4085-8DE8-1A12FDD13D4C}" type="slidenum">
              <a:rPr lang="en-US" smtClean="0"/>
              <a:pPr/>
              <a:t>35</a:t>
            </a:fld>
            <a:endParaRPr lang="en-US" smtClean="0"/>
          </a:p>
        </p:txBody>
      </p:sp>
      <p:pic>
        <p:nvPicPr>
          <p:cNvPr id="43012" name="Picture 2"/>
          <p:cNvPicPr>
            <a:picLocks noGrp="1" noChangeAspect="1" noChangeArrowheads="1"/>
          </p:cNvPicPr>
          <p:nvPr>
            <p:ph idx="1"/>
          </p:nvPr>
        </p:nvPicPr>
        <p:blipFill>
          <a:blip r:embed="rId2"/>
          <a:srcRect/>
          <a:stretch>
            <a:fillRect/>
          </a:stretch>
        </p:blipFill>
        <p:spPr>
          <a:xfrm>
            <a:off x="352425" y="198438"/>
            <a:ext cx="8637588" cy="6340475"/>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endParaRPr lang="en-GB" smtClean="0"/>
          </a:p>
        </p:txBody>
      </p:sp>
      <p:sp>
        <p:nvSpPr>
          <p:cNvPr id="44035" name="Slide Number Placeholder 4"/>
          <p:cNvSpPr>
            <a:spLocks noGrp="1"/>
          </p:cNvSpPr>
          <p:nvPr>
            <p:ph type="sldNum" sz="quarter" idx="12"/>
          </p:nvPr>
        </p:nvSpPr>
        <p:spPr>
          <a:noFill/>
        </p:spPr>
        <p:txBody>
          <a:bodyPr/>
          <a:lstStyle/>
          <a:p>
            <a:fld id="{AF3EAD02-723E-47B2-94F2-4FEFF679ABE5}" type="slidenum">
              <a:rPr lang="en-US" smtClean="0"/>
              <a:pPr/>
              <a:t>36</a:t>
            </a:fld>
            <a:endParaRPr lang="en-US" smtClean="0"/>
          </a:p>
        </p:txBody>
      </p:sp>
      <p:pic>
        <p:nvPicPr>
          <p:cNvPr id="44036" name="Picture 2"/>
          <p:cNvPicPr>
            <a:picLocks noGrp="1" noChangeAspect="1" noChangeArrowheads="1"/>
          </p:cNvPicPr>
          <p:nvPr>
            <p:ph idx="1"/>
          </p:nvPr>
        </p:nvPicPr>
        <p:blipFill>
          <a:blip r:embed="rId2"/>
          <a:srcRect/>
          <a:stretch>
            <a:fillRect/>
          </a:stretch>
        </p:blipFill>
        <p:spPr>
          <a:xfrm>
            <a:off x="0" y="249238"/>
            <a:ext cx="9144000" cy="6289675"/>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fa-IR" sz="4000" smtClean="0">
                <a:cs typeface="B Nazanin" pitchFamily="2" charset="-78"/>
              </a:rPr>
              <a:t>بودجه ریزی عملیاتی و قیمت تمام شده</a:t>
            </a:r>
            <a:endParaRPr lang="en-GB" sz="4000" smtClean="0">
              <a:cs typeface="B Nazanin" pitchFamily="2" charset="-78"/>
            </a:endParaRPr>
          </a:p>
        </p:txBody>
      </p:sp>
      <p:sp>
        <p:nvSpPr>
          <p:cNvPr id="45059" name="Rectangle 3"/>
          <p:cNvSpPr>
            <a:spLocks noGrp="1" noChangeArrowheads="1"/>
          </p:cNvSpPr>
          <p:nvPr>
            <p:ph type="body" idx="1"/>
          </p:nvPr>
        </p:nvSpPr>
        <p:spPr/>
        <p:txBody>
          <a:bodyPr/>
          <a:lstStyle/>
          <a:p>
            <a:pPr algn="just" eaLnBrk="1" hangingPunct="1">
              <a:lnSpc>
                <a:spcPct val="90000"/>
              </a:lnSpc>
              <a:buFontTx/>
              <a:buNone/>
            </a:pPr>
            <a:r>
              <a:rPr lang="fa-IR" b="1" smtClean="0">
                <a:cs typeface="B Nazanin" pitchFamily="2" charset="-78"/>
              </a:rPr>
              <a:t>بودجه:</a:t>
            </a:r>
          </a:p>
          <a:p>
            <a:pPr algn="just" eaLnBrk="1" hangingPunct="1">
              <a:lnSpc>
                <a:spcPct val="90000"/>
              </a:lnSpc>
              <a:buFontTx/>
              <a:buNone/>
            </a:pPr>
            <a:r>
              <a:rPr lang="fa-IR" smtClean="0">
                <a:cs typeface="B Nazanin" pitchFamily="2" charset="-78"/>
              </a:rPr>
              <a:t>	سندی است که نشان دهنده پیش بینی درآمدها و برآورد هزینه ها می باشد.</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fa-IR" sz="4000" smtClean="0">
                <a:cs typeface="B Nazanin" pitchFamily="2" charset="-78"/>
              </a:rPr>
              <a:t>بودجه ریزی عملیاتی و قیمت تمام شده</a:t>
            </a:r>
            <a:endParaRPr lang="en-GB" sz="4000" smtClean="0">
              <a:cs typeface="B Nazanin" pitchFamily="2" charset="-78"/>
            </a:endParaRPr>
          </a:p>
        </p:txBody>
      </p:sp>
      <p:sp>
        <p:nvSpPr>
          <p:cNvPr id="46083" name="Rectangle 3"/>
          <p:cNvSpPr>
            <a:spLocks noGrp="1" noChangeArrowheads="1"/>
          </p:cNvSpPr>
          <p:nvPr>
            <p:ph type="body" idx="1"/>
          </p:nvPr>
        </p:nvSpPr>
        <p:spPr/>
        <p:txBody>
          <a:bodyPr/>
          <a:lstStyle/>
          <a:p>
            <a:pPr algn="just" eaLnBrk="1" hangingPunct="1">
              <a:buFontTx/>
              <a:buNone/>
            </a:pPr>
            <a:r>
              <a:rPr lang="fa-IR" b="1" smtClean="0">
                <a:cs typeface="B Nazanin" pitchFamily="2" charset="-78"/>
              </a:rPr>
              <a:t>روش اجرایی:</a:t>
            </a:r>
          </a:p>
          <a:p>
            <a:pPr algn="just" eaLnBrk="1" hangingPunct="1">
              <a:buFontTx/>
              <a:buNone/>
            </a:pPr>
            <a:r>
              <a:rPr lang="fa-IR" smtClean="0">
                <a:cs typeface="B Nazanin" pitchFamily="2" charset="-78"/>
              </a:rPr>
              <a:t>	1- شناسایی فعالیت و خدمات قابل ارایه به روش قیمت تمام شده</a:t>
            </a:r>
          </a:p>
          <a:p>
            <a:pPr algn="just" eaLnBrk="1" hangingPunct="1">
              <a:buFontTx/>
              <a:buNone/>
            </a:pPr>
            <a:r>
              <a:rPr lang="fa-IR" smtClean="0">
                <a:cs typeface="B Nazanin" pitchFamily="2" charset="-78"/>
              </a:rPr>
              <a:t>	2- محاسبه قیمت تمام شده فعالیت و یا خدمت و تایید آن در سازمان مدیریت و برنامه ریزی</a:t>
            </a:r>
          </a:p>
          <a:p>
            <a:pPr algn="just" eaLnBrk="1" hangingPunct="1">
              <a:buFontTx/>
              <a:buNone/>
            </a:pPr>
            <a:r>
              <a:rPr lang="fa-IR" smtClean="0">
                <a:cs typeface="B Nazanin" pitchFamily="2" charset="-78"/>
              </a:rPr>
              <a:t>	</a:t>
            </a:r>
          </a:p>
          <a:p>
            <a:pPr algn="just" eaLnBrk="1" hangingPunct="1">
              <a:buFontTx/>
              <a:buNone/>
            </a:pPr>
            <a:endParaRPr lang="en-GB" smtClean="0">
              <a:cs typeface="B Nazanin"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endParaRPr lang="en-GB" smtClean="0"/>
          </a:p>
        </p:txBody>
      </p:sp>
      <p:sp>
        <p:nvSpPr>
          <p:cNvPr id="47107" name="Content Placeholder 2"/>
          <p:cNvSpPr>
            <a:spLocks noGrp="1"/>
          </p:cNvSpPr>
          <p:nvPr>
            <p:ph idx="1"/>
          </p:nvPr>
        </p:nvSpPr>
        <p:spPr/>
        <p:txBody>
          <a:bodyPr/>
          <a:lstStyle/>
          <a:p>
            <a:pPr marL="342900" lvl="1" indent="-342900">
              <a:buFont typeface="Wingdings" pitchFamily="2" charset="2"/>
              <a:buChar char="l"/>
            </a:pPr>
            <a:r>
              <a:rPr lang="ar-SA" sz="3500" smtClean="0">
                <a:cs typeface="Koodak" pitchFamily="2" charset="-78"/>
              </a:rPr>
              <a:t>اعضاء تيم تكميل برنامه  اجرايي بايستي منابع ضروري براي اجراي برنامه  اجرايي را تعيين نمايند. </a:t>
            </a:r>
          </a:p>
          <a:p>
            <a:pPr marL="342900" lvl="1" indent="-342900">
              <a:buFont typeface="Wingdings" pitchFamily="2" charset="2"/>
              <a:buChar char="l"/>
            </a:pPr>
            <a:r>
              <a:rPr lang="ar-SA" sz="3500" smtClean="0">
                <a:cs typeface="Koodak" pitchFamily="2" charset="-78"/>
              </a:rPr>
              <a:t>از نظر افراد يا اعضا تيم برنامه ريزي، برنامه  اجرايي چه زماني بطور كامل خاتمه يافته تلقي خواهد يافت؟ </a:t>
            </a:r>
            <a:endParaRPr lang="en-GB" sz="3500" smtClean="0">
              <a:cs typeface="Koodak" pitchFamily="2" charset="-78"/>
            </a:endParaRPr>
          </a:p>
          <a:p>
            <a:endParaRPr lang="en-GB"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r" eaLnBrk="1" hangingPunct="1"/>
            <a:r>
              <a:rPr lang="fa-IR" sz="3200" smtClean="0">
                <a:cs typeface="Titr" pitchFamily="2" charset="-78"/>
              </a:rPr>
              <a:t>برنامه ريزی</a:t>
            </a:r>
            <a:endParaRPr lang="en-US" sz="3200" smtClean="0">
              <a:cs typeface="Titr" pitchFamily="2" charset="-78"/>
            </a:endParaRPr>
          </a:p>
        </p:txBody>
      </p:sp>
      <p:sp>
        <p:nvSpPr>
          <p:cNvPr id="11267" name="Rectangle 3"/>
          <p:cNvSpPr>
            <a:spLocks noGrp="1" noChangeArrowheads="1"/>
          </p:cNvSpPr>
          <p:nvPr>
            <p:ph type="body" idx="1"/>
          </p:nvPr>
        </p:nvSpPr>
        <p:spPr/>
        <p:txBody>
          <a:bodyPr/>
          <a:lstStyle/>
          <a:p>
            <a:pPr algn="just" eaLnBrk="1" hangingPunct="1"/>
            <a:r>
              <a:rPr lang="fa-IR" smtClean="0">
                <a:cs typeface="Koodak" pitchFamily="2" charset="-78"/>
              </a:rPr>
              <a:t>برنامه‌ريزي به آن دسته از اقداماتي اطلاق مي‌شود كه مشتمل بر پيش‌بيني هدف‌ها و اقدامات لازم براي رويارويي با تغييرات و مواجه شدن با عوامل نامطمئن، از طريق تنظيم عمليات آينده است. هدف اساسي برنامه‌ريزي تقليل ميزان قبول خطر نسبت به اتفاقات احتمالي و اتخاذ تدابيري هماهنگ براي دستيابي به موفقيت‌هاي سازماني است</a:t>
            </a:r>
            <a:r>
              <a:rPr lang="en-US" smtClean="0">
                <a:cs typeface="Koodak" pitchFamily="2" charset="-78"/>
              </a:rPr>
              <a:t>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fa-IR" smtClean="0">
                <a:cs typeface="B Nazanin" pitchFamily="2" charset="-78"/>
              </a:rPr>
              <a:t>تکنیک های برنامه ریزی عملیاتی</a:t>
            </a:r>
            <a:endParaRPr lang="en-GB" smtClean="0">
              <a:cs typeface="B Nazanin" pitchFamily="2" charset="-78"/>
            </a:endParaRPr>
          </a:p>
        </p:txBody>
      </p:sp>
      <p:sp>
        <p:nvSpPr>
          <p:cNvPr id="16387" name="Rectangle 3"/>
          <p:cNvSpPr>
            <a:spLocks noGrp="1" noChangeArrowheads="1"/>
          </p:cNvSpPr>
          <p:nvPr>
            <p:ph type="body" idx="1"/>
          </p:nvPr>
        </p:nvSpPr>
        <p:spPr/>
        <p:txBody>
          <a:bodyPr>
            <a:normAutofit fontScale="85000" lnSpcReduction="10000"/>
          </a:bodyPr>
          <a:lstStyle/>
          <a:p>
            <a:pPr eaLnBrk="1" hangingPunct="1">
              <a:lnSpc>
                <a:spcPct val="90000"/>
              </a:lnSpc>
              <a:buFontTx/>
              <a:buNone/>
              <a:defRPr/>
            </a:pPr>
            <a:r>
              <a:rPr lang="fa-IR" b="1" dirty="0" smtClean="0">
                <a:cs typeface="B Nazanin" pitchFamily="2" charset="-78"/>
              </a:rPr>
              <a:t>روش های برنامه ریزی تصویری:</a:t>
            </a:r>
          </a:p>
          <a:p>
            <a:pPr eaLnBrk="1" hangingPunct="1">
              <a:lnSpc>
                <a:spcPct val="90000"/>
              </a:lnSpc>
              <a:buFontTx/>
              <a:buNone/>
              <a:defRPr/>
            </a:pPr>
            <a:r>
              <a:rPr lang="fa-IR" dirty="0" smtClean="0">
                <a:cs typeface="B Nazanin" pitchFamily="2" charset="-78"/>
              </a:rPr>
              <a:t>	1- روش نمودار گانت</a:t>
            </a:r>
          </a:p>
          <a:p>
            <a:pPr eaLnBrk="1" hangingPunct="1">
              <a:lnSpc>
                <a:spcPct val="90000"/>
              </a:lnSpc>
              <a:buFontTx/>
              <a:buNone/>
              <a:defRPr/>
            </a:pPr>
            <a:r>
              <a:rPr lang="fa-IR" dirty="0" smtClean="0">
                <a:cs typeface="B Nazanin" pitchFamily="2" charset="-78"/>
              </a:rPr>
              <a:t>	2- روش های شبکه ای</a:t>
            </a:r>
          </a:p>
          <a:p>
            <a:pPr eaLnBrk="1" hangingPunct="1">
              <a:lnSpc>
                <a:spcPct val="90000"/>
              </a:lnSpc>
              <a:buFontTx/>
              <a:buNone/>
              <a:defRPr/>
            </a:pPr>
            <a:r>
              <a:rPr lang="fa-IR" dirty="0" smtClean="0">
                <a:cs typeface="B Nazanin" pitchFamily="2" charset="-78"/>
              </a:rPr>
              <a:t>		1-2- روش پرت (</a:t>
            </a:r>
            <a:r>
              <a:rPr lang="en-US" dirty="0" smtClean="0">
                <a:cs typeface="B Nazanin" pitchFamily="2" charset="-78"/>
              </a:rPr>
              <a:t>PERT</a:t>
            </a:r>
            <a:r>
              <a:rPr lang="fa-IR" dirty="0" smtClean="0">
                <a:cs typeface="B Nazanin" pitchFamily="2" charset="-78"/>
              </a:rPr>
              <a:t>)</a:t>
            </a:r>
          </a:p>
          <a:p>
            <a:pPr eaLnBrk="1" hangingPunct="1">
              <a:lnSpc>
                <a:spcPct val="90000"/>
              </a:lnSpc>
              <a:buFontTx/>
              <a:buNone/>
              <a:defRPr/>
            </a:pPr>
            <a:r>
              <a:rPr lang="fa-IR" dirty="0" smtClean="0">
                <a:cs typeface="B Nazanin" pitchFamily="2" charset="-78"/>
              </a:rPr>
              <a:t>		2-2- روش سی.پی.ام. (</a:t>
            </a:r>
            <a:r>
              <a:rPr lang="en-US" dirty="0" smtClean="0">
                <a:cs typeface="B Nazanin" pitchFamily="2" charset="-78"/>
              </a:rPr>
              <a:t>CPM</a:t>
            </a:r>
            <a:r>
              <a:rPr lang="fa-IR" dirty="0" smtClean="0">
                <a:cs typeface="B Nazanin" pitchFamily="2" charset="-78"/>
              </a:rPr>
              <a:t>)</a:t>
            </a:r>
          </a:p>
          <a:p>
            <a:pPr algn="l" rtl="0" eaLnBrk="1" hangingPunct="1">
              <a:lnSpc>
                <a:spcPct val="90000"/>
              </a:lnSpc>
              <a:buFontTx/>
              <a:buNone/>
              <a:defRPr/>
            </a:pPr>
            <a:endParaRPr lang="en-US" sz="3100" dirty="0" smtClean="0">
              <a:cs typeface="B Nazanin" pitchFamily="2" charset="-78"/>
            </a:endParaRPr>
          </a:p>
          <a:p>
            <a:pPr algn="l" rtl="0" eaLnBrk="1" hangingPunct="1">
              <a:lnSpc>
                <a:spcPct val="90000"/>
              </a:lnSpc>
              <a:buFontTx/>
              <a:buNone/>
              <a:defRPr/>
            </a:pPr>
            <a:r>
              <a:rPr lang="en-US" sz="3100" dirty="0" smtClean="0">
                <a:cs typeface="B Nazanin" pitchFamily="2" charset="-78"/>
              </a:rPr>
              <a:t>PERT: Program Evaluation and Review Technique</a:t>
            </a:r>
          </a:p>
          <a:p>
            <a:pPr algn="l" rtl="0" eaLnBrk="1" hangingPunct="1">
              <a:lnSpc>
                <a:spcPct val="90000"/>
              </a:lnSpc>
              <a:buFontTx/>
              <a:buNone/>
              <a:defRPr/>
            </a:pPr>
            <a:r>
              <a:rPr lang="en-US" sz="3100" dirty="0" smtClean="0">
                <a:cs typeface="B Nazanin" pitchFamily="2" charset="-78"/>
              </a:rPr>
              <a:t>CPM: Critical Path Method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fa-IR" smtClean="0"/>
              <a:t>ابزارهای برنامه ریزی</a:t>
            </a:r>
            <a:endParaRPr lang="en-GB" smtClean="0"/>
          </a:p>
        </p:txBody>
      </p:sp>
      <p:sp>
        <p:nvSpPr>
          <p:cNvPr id="49155" name="Rectangle 3"/>
          <p:cNvSpPr>
            <a:spLocks noGrp="1" noChangeArrowheads="1"/>
          </p:cNvSpPr>
          <p:nvPr>
            <p:ph type="body" idx="1"/>
          </p:nvPr>
        </p:nvSpPr>
        <p:spPr/>
        <p:txBody>
          <a:bodyPr/>
          <a:lstStyle/>
          <a:p>
            <a:pPr eaLnBrk="1" hangingPunct="1"/>
            <a:r>
              <a:rPr lang="fa-IR" smtClean="0"/>
              <a:t>نمودار گانت</a:t>
            </a:r>
          </a:p>
          <a:p>
            <a:pPr eaLnBrk="1" hangingPunct="1"/>
            <a:r>
              <a:rPr lang="fa-IR" smtClean="0"/>
              <a:t>نشان می دهد چه وقت کارها انجام می گیرند و ان را با پیشرفت واقعی کار مقایسه می کند</a:t>
            </a:r>
          </a:p>
          <a:p>
            <a:pPr eaLnBrk="1" hangingPunct="1"/>
            <a:r>
              <a:rPr lang="fa-IR" smtClean="0"/>
              <a:t>محور افقی  زمان و محور عمودی فعالیت ها </a:t>
            </a:r>
          </a:p>
          <a:p>
            <a:pPr eaLnBrk="1" hangingPunct="1"/>
            <a:r>
              <a:rPr lang="fa-IR" smtClean="0"/>
              <a:t>وسیله کنترل مدیریت</a:t>
            </a:r>
            <a:endParaRPr lang="en-GB"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rtl="0" eaLnBrk="1" hangingPunct="1"/>
            <a:r>
              <a:rPr lang="fa-IR" smtClean="0">
                <a:cs typeface="B Nazanin" pitchFamily="2" charset="-78"/>
              </a:rPr>
              <a:t>تکنیک های برنامه ریزی عملیاتی</a:t>
            </a:r>
            <a:endParaRPr lang="en-GB" smtClean="0">
              <a:cs typeface="B Nazanin" pitchFamily="2" charset="-78"/>
            </a:endParaRPr>
          </a:p>
        </p:txBody>
      </p:sp>
      <p:sp>
        <p:nvSpPr>
          <p:cNvPr id="50179" name="Rectangle 3"/>
          <p:cNvSpPr>
            <a:spLocks noGrp="1" noChangeArrowheads="1"/>
          </p:cNvSpPr>
          <p:nvPr>
            <p:ph type="body" idx="1"/>
          </p:nvPr>
        </p:nvSpPr>
        <p:spPr>
          <a:xfrm>
            <a:off x="990600" y="2438400"/>
            <a:ext cx="7693025" cy="3190875"/>
          </a:xfrm>
        </p:spPr>
        <p:txBody>
          <a:bodyPr/>
          <a:lstStyle/>
          <a:p>
            <a:pPr eaLnBrk="1" hangingPunct="1">
              <a:lnSpc>
                <a:spcPct val="80000"/>
              </a:lnSpc>
              <a:buFontTx/>
              <a:buNone/>
            </a:pPr>
            <a:r>
              <a:rPr lang="fa-IR" b="1" smtClean="0">
                <a:cs typeface="B Nazanin" pitchFamily="2" charset="-78"/>
              </a:rPr>
              <a:t>روش نمودار گانت:</a:t>
            </a:r>
          </a:p>
          <a:p>
            <a:pPr algn="just" eaLnBrk="1" hangingPunct="1">
              <a:lnSpc>
                <a:spcPct val="80000"/>
              </a:lnSpc>
              <a:buFontTx/>
              <a:buNone/>
            </a:pPr>
            <a:r>
              <a:rPr lang="fa-IR" smtClean="0">
                <a:cs typeface="B Nazanin" pitchFamily="2" charset="-78"/>
              </a:rPr>
              <a:t>	روش نمودار گانت نخستین و اساسی ترین روش تصویری در </a:t>
            </a:r>
            <a:br>
              <a:rPr lang="fa-IR" smtClean="0">
                <a:cs typeface="B Nazanin" pitchFamily="2" charset="-78"/>
              </a:rPr>
            </a:br>
            <a:r>
              <a:rPr lang="fa-IR" smtClean="0">
                <a:cs typeface="B Nazanin" pitchFamily="2" charset="-78"/>
              </a:rPr>
              <a:t>برنامه ریزی عملیاتی می باشد. این روش در خلال جنگ جهانی اول توسط هنری ال. گانت ابداع گردیده و هم اکنون نیز به عنوان یکی از بهترین روش های تصویری مورد استفاده قرار می گیرد. </a:t>
            </a:r>
          </a:p>
          <a:p>
            <a:pPr algn="just" eaLnBrk="1" hangingPunct="1">
              <a:lnSpc>
                <a:spcPct val="80000"/>
              </a:lnSpc>
              <a:buFontTx/>
              <a:buNone/>
            </a:pPr>
            <a:r>
              <a:rPr lang="fa-IR" smtClean="0">
                <a:cs typeface="B Nazanin" pitchFamily="2" charset="-78"/>
              </a:rPr>
              <a:t>	این روش اصولا برای زمانبندی انجام وظایف به وجود آمده و دارای دو بعد است:</a:t>
            </a:r>
          </a:p>
          <a:p>
            <a:pPr algn="just" eaLnBrk="1" hangingPunct="1">
              <a:lnSpc>
                <a:spcPct val="80000"/>
              </a:lnSpc>
              <a:buFontTx/>
              <a:buNone/>
            </a:pPr>
            <a:r>
              <a:rPr lang="fa-IR" smtClean="0">
                <a:cs typeface="B Nazanin" pitchFamily="2" charset="-78"/>
              </a:rPr>
              <a:t>	1- محور عمودی شرح عملیات (و یا حتی وظایف) را بر حسب تقدم و تاخر انجام آنها (مراحل انجام کار) را نمایش می دهد.</a:t>
            </a:r>
          </a:p>
          <a:p>
            <a:pPr algn="just" eaLnBrk="1" hangingPunct="1">
              <a:lnSpc>
                <a:spcPct val="80000"/>
              </a:lnSpc>
              <a:buFontTx/>
              <a:buNone/>
            </a:pPr>
            <a:r>
              <a:rPr lang="fa-IR" smtClean="0">
                <a:cs typeface="B Nazanin" pitchFamily="2" charset="-78"/>
              </a:rPr>
              <a:t>	2- محور افقی نیز نشان دهنده زمان می باشد.</a:t>
            </a:r>
          </a:p>
          <a:p>
            <a:pPr algn="just" eaLnBrk="1" hangingPunct="1">
              <a:lnSpc>
                <a:spcPct val="80000"/>
              </a:lnSpc>
              <a:buFontTx/>
              <a:buNone/>
            </a:pPr>
            <a:r>
              <a:rPr lang="fa-IR" b="1" smtClean="0">
                <a:cs typeface="B Nazanin" pitchFamily="2" charset="-78"/>
              </a:rPr>
              <a:t>مثال: </a:t>
            </a:r>
            <a:endParaRPr lang="en-GB" smtClean="0">
              <a:cs typeface="B Nazanin" pitchFamily="2"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fa-IR" smtClean="0"/>
              <a:t>گانت چارت</a:t>
            </a:r>
            <a:endParaRPr lang="en-US" smtClean="0"/>
          </a:p>
        </p:txBody>
      </p:sp>
      <p:pic>
        <p:nvPicPr>
          <p:cNvPr id="146435" name="Picture 3"/>
          <p:cNvPicPr>
            <a:picLocks noChangeAspect="1" noChangeArrowheads="1"/>
          </p:cNvPicPr>
          <p:nvPr/>
        </p:nvPicPr>
        <p:blipFill>
          <a:blip r:embed="rId2"/>
          <a:srcRect/>
          <a:stretch>
            <a:fillRect/>
          </a:stretch>
        </p:blipFill>
        <p:spPr bwMode="auto">
          <a:xfrm>
            <a:off x="762000" y="2667000"/>
            <a:ext cx="8153400" cy="3300413"/>
          </a:xfrm>
          <a:prstGeom prst="rect">
            <a:avLst/>
          </a:prstGeom>
          <a:noFill/>
          <a:ln w="9525">
            <a:noFill/>
            <a:miter lim="800000"/>
            <a:headEnd/>
            <a:tailEnd/>
          </a:ln>
          <a:effectLst>
            <a:prstShdw prst="shdw13" dist="53882" dir="13500000">
              <a:schemeClr val="accent1">
                <a:gamma/>
                <a:shade val="60000"/>
                <a:invGamma/>
                <a:alpha val="50000"/>
              </a:schemeClr>
            </a:prst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p:cNvPicPr>
            <a:picLocks noChangeAspect="1" noChangeArrowheads="1"/>
          </p:cNvPicPr>
          <p:nvPr/>
        </p:nvPicPr>
        <p:blipFill>
          <a:blip r:embed="rId2"/>
          <a:srcRect/>
          <a:stretch>
            <a:fillRect/>
          </a:stretch>
        </p:blipFill>
        <p:spPr bwMode="auto">
          <a:xfrm>
            <a:off x="666750" y="976313"/>
            <a:ext cx="7810500" cy="490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descr="https://encrypted-tbn1.gstatic.com/images?q=tbn:ANd9GcRCv4cUuHRS6lfoQoyEWlzWodv0FZVJqBv6xMbJ0b3cqCTbkudX&amp;reload=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53251" name="Picture 4" descr="http://www.dorsagroup.com/images/t2.jpg"/>
          <p:cNvPicPr>
            <a:picLocks noChangeAspect="1" noChangeArrowheads="1"/>
          </p:cNvPicPr>
          <p:nvPr/>
        </p:nvPicPr>
        <p:blipFill>
          <a:blip r:embed="rId2"/>
          <a:srcRect/>
          <a:stretch>
            <a:fillRect/>
          </a:stretch>
        </p:blipFill>
        <p:spPr bwMode="auto">
          <a:xfrm>
            <a:off x="304800" y="609600"/>
            <a:ext cx="8686800" cy="461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نمودار گانت - زمانبندی پروژه"/>
          <p:cNvPicPr>
            <a:picLocks noChangeAspect="1" noChangeArrowheads="1"/>
          </p:cNvPicPr>
          <p:nvPr/>
        </p:nvPicPr>
        <p:blipFill>
          <a:blip r:embed="rId2"/>
          <a:srcRect/>
          <a:stretch>
            <a:fillRect/>
          </a:stretch>
        </p:blipFill>
        <p:spPr bwMode="auto">
          <a:xfrm>
            <a:off x="-4763" y="228600"/>
            <a:ext cx="8832851"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p:txBody>
          <a:bodyPr/>
          <a:lstStyle/>
          <a:p>
            <a:r>
              <a:rPr lang="fa-IR" smtClean="0">
                <a:cs typeface="B Nazanin" pitchFamily="2" charset="-78"/>
              </a:rPr>
              <a:t>تکنیک های برنامه ریزی عملیاتی</a:t>
            </a:r>
            <a:endParaRPr lang="en-GB" smtClean="0">
              <a:cs typeface="B Nazanin" pitchFamily="2" charset="-78"/>
            </a:endParaRPr>
          </a:p>
        </p:txBody>
      </p:sp>
      <p:sp>
        <p:nvSpPr>
          <p:cNvPr id="55299" name="Rectangle 3"/>
          <p:cNvSpPr>
            <a:spLocks noGrp="1" noChangeArrowheads="1"/>
          </p:cNvSpPr>
          <p:nvPr>
            <p:ph type="body" idx="4294967295"/>
          </p:nvPr>
        </p:nvSpPr>
        <p:spPr>
          <a:xfrm>
            <a:off x="468313" y="2362200"/>
            <a:ext cx="8229600" cy="4267200"/>
          </a:xfrm>
        </p:spPr>
        <p:txBody>
          <a:bodyPr/>
          <a:lstStyle/>
          <a:p>
            <a:pPr algn="just">
              <a:lnSpc>
                <a:spcPct val="90000"/>
              </a:lnSpc>
              <a:buFontTx/>
              <a:buNone/>
            </a:pPr>
            <a:r>
              <a:rPr lang="fa-IR" sz="2400" b="1" smtClean="0">
                <a:cs typeface="B Nazanin" pitchFamily="2" charset="-78"/>
              </a:rPr>
              <a:t>روش های شبکه ای:</a:t>
            </a:r>
          </a:p>
          <a:p>
            <a:pPr algn="just">
              <a:lnSpc>
                <a:spcPct val="90000"/>
              </a:lnSpc>
              <a:buFontTx/>
              <a:buNone/>
            </a:pPr>
            <a:r>
              <a:rPr lang="fa-IR" sz="2400" smtClean="0">
                <a:cs typeface="B Nazanin" pitchFamily="2" charset="-78"/>
              </a:rPr>
              <a:t>	کوشش هایی که در رفع ایرادات وارده به روش نمودار گانت به عمل آمد، </a:t>
            </a:r>
            <a:br>
              <a:rPr lang="fa-IR" sz="2400" smtClean="0">
                <a:cs typeface="B Nazanin" pitchFamily="2" charset="-78"/>
              </a:rPr>
            </a:br>
            <a:r>
              <a:rPr lang="fa-IR" sz="2400" smtClean="0">
                <a:cs typeface="B Nazanin" pitchFamily="2" charset="-78"/>
              </a:rPr>
              <a:t>برنامه ریزی به روش شبکه ای را بوجود آورد. </a:t>
            </a:r>
          </a:p>
          <a:p>
            <a:pPr algn="just">
              <a:lnSpc>
                <a:spcPct val="90000"/>
              </a:lnSpc>
              <a:buFontTx/>
              <a:buNone/>
            </a:pPr>
            <a:r>
              <a:rPr lang="fa-IR" sz="2400" b="1" smtClean="0">
                <a:cs typeface="B Nazanin" pitchFamily="2" charset="-78"/>
              </a:rPr>
              <a:t>تعریف شبکه:</a:t>
            </a:r>
          </a:p>
          <a:p>
            <a:pPr algn="just">
              <a:lnSpc>
                <a:spcPct val="90000"/>
              </a:lnSpc>
              <a:buFontTx/>
              <a:buNone/>
            </a:pPr>
            <a:r>
              <a:rPr lang="fa-IR" sz="2400" smtClean="0">
                <a:cs typeface="B Nazanin" pitchFamily="2" charset="-78"/>
              </a:rPr>
              <a:t>	شبکه، تصویری جامع و دقیق از وضع کلی و تمامی مراحل لازم برای اجرای یک برنامه و روابط آن با یکدیگر است.</a:t>
            </a:r>
          </a:p>
          <a:p>
            <a:pPr algn="just">
              <a:lnSpc>
                <a:spcPct val="90000"/>
              </a:lnSpc>
              <a:buFontTx/>
              <a:buNone/>
            </a:pPr>
            <a:r>
              <a:rPr lang="fa-IR" sz="2400" smtClean="0">
                <a:cs typeface="B Nazanin" pitchFamily="2" charset="-78"/>
              </a:rPr>
              <a:t>	معمولا جزیی ترین قسمت هر مرحله از کار در شبکه را فعالیت می نامند.</a:t>
            </a:r>
          </a:p>
          <a:p>
            <a:pPr algn="just">
              <a:lnSpc>
                <a:spcPct val="90000"/>
              </a:lnSpc>
              <a:buFontTx/>
              <a:buNone/>
            </a:pPr>
            <a:r>
              <a:rPr lang="fa-IR" sz="2400" b="1" smtClean="0">
                <a:cs typeface="B Nazanin" pitchFamily="2" charset="-78"/>
              </a:rPr>
              <a:t>فعالیت (                ):</a:t>
            </a:r>
          </a:p>
          <a:p>
            <a:pPr algn="just">
              <a:lnSpc>
                <a:spcPct val="90000"/>
              </a:lnSpc>
              <a:buFontTx/>
              <a:buNone/>
            </a:pPr>
            <a:r>
              <a:rPr lang="fa-IR" sz="2400" smtClean="0">
                <a:cs typeface="B Nazanin" pitchFamily="2" charset="-78"/>
              </a:rPr>
              <a:t>	هر قسمت مشخص و معین از انجام یک طرح یا یک برنامه را یک فعالیت </a:t>
            </a:r>
            <a:br>
              <a:rPr lang="fa-IR" sz="2400" smtClean="0">
                <a:cs typeface="B Nazanin" pitchFamily="2" charset="-78"/>
              </a:rPr>
            </a:br>
            <a:r>
              <a:rPr lang="fa-IR" sz="2400" smtClean="0">
                <a:cs typeface="B Nazanin" pitchFamily="2" charset="-78"/>
              </a:rPr>
              <a:t>می نامند. نتیجه هر فعالیت یک رویداد بوده که خود منشاء فعالیت بعدی خواهد بود.</a:t>
            </a:r>
            <a:endParaRPr lang="en-GB" sz="2400" smtClean="0">
              <a:cs typeface="B Nazanin" pitchFamily="2" charset="-78"/>
            </a:endParaRPr>
          </a:p>
        </p:txBody>
      </p:sp>
      <p:sp>
        <p:nvSpPr>
          <p:cNvPr id="55300" name="Line 4"/>
          <p:cNvSpPr>
            <a:spLocks noChangeShapeType="1"/>
          </p:cNvSpPr>
          <p:nvPr/>
        </p:nvSpPr>
        <p:spPr bwMode="auto">
          <a:xfrm>
            <a:off x="6781800" y="5257800"/>
            <a:ext cx="936625"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r>
              <a:rPr lang="fa-IR" smtClean="0">
                <a:cs typeface="B Nazanin" pitchFamily="2" charset="-78"/>
              </a:rPr>
              <a:t>تکنیک های برنامه ریزی عملیاتی</a:t>
            </a:r>
            <a:endParaRPr lang="en-GB" smtClean="0">
              <a:cs typeface="B Nazanin" pitchFamily="2" charset="-78"/>
            </a:endParaRPr>
          </a:p>
        </p:txBody>
      </p:sp>
      <p:sp>
        <p:nvSpPr>
          <p:cNvPr id="56323" name="Rectangle 3"/>
          <p:cNvSpPr>
            <a:spLocks noGrp="1" noChangeArrowheads="1"/>
          </p:cNvSpPr>
          <p:nvPr>
            <p:ph type="body" idx="4294967295"/>
          </p:nvPr>
        </p:nvSpPr>
        <p:spPr>
          <a:xfrm>
            <a:off x="838200" y="2438400"/>
            <a:ext cx="7693025" cy="3190875"/>
          </a:xfrm>
        </p:spPr>
        <p:txBody>
          <a:bodyPr/>
          <a:lstStyle/>
          <a:p>
            <a:pPr>
              <a:lnSpc>
                <a:spcPct val="90000"/>
              </a:lnSpc>
              <a:buFontTx/>
              <a:buNone/>
            </a:pPr>
            <a:r>
              <a:rPr lang="fa-IR" b="1" smtClean="0">
                <a:cs typeface="B Nazanin" pitchFamily="2" charset="-78"/>
              </a:rPr>
              <a:t>رویداد(     ):</a:t>
            </a:r>
          </a:p>
          <a:p>
            <a:pPr>
              <a:lnSpc>
                <a:spcPct val="90000"/>
              </a:lnSpc>
              <a:buFontTx/>
              <a:buNone/>
            </a:pPr>
            <a:r>
              <a:rPr lang="fa-IR" smtClean="0">
                <a:cs typeface="B Nazanin" pitchFamily="2" charset="-78"/>
              </a:rPr>
              <a:t>رویداد نشان دهنده شروع و پایان یک فعالیت است. </a:t>
            </a:r>
          </a:p>
          <a:p>
            <a:pPr>
              <a:lnSpc>
                <a:spcPct val="90000"/>
              </a:lnSpc>
              <a:buFontTx/>
              <a:buNone/>
            </a:pPr>
            <a:r>
              <a:rPr lang="fa-IR" smtClean="0">
                <a:cs typeface="B Nazanin" pitchFamily="2" charset="-78"/>
              </a:rPr>
              <a:t>اساس شبکه را رویداد و فعالیت تشکیل می دهند.</a:t>
            </a:r>
          </a:p>
          <a:p>
            <a:pPr>
              <a:lnSpc>
                <a:spcPct val="90000"/>
              </a:lnSpc>
              <a:buFontTx/>
              <a:buNone/>
            </a:pPr>
            <a:r>
              <a:rPr lang="fa-IR" b="1" smtClean="0">
                <a:cs typeface="B Nazanin" pitchFamily="2" charset="-78"/>
              </a:rPr>
              <a:t>روش و مراحل تنظیم شبکه:</a:t>
            </a:r>
          </a:p>
          <a:p>
            <a:pPr>
              <a:lnSpc>
                <a:spcPct val="90000"/>
              </a:lnSpc>
              <a:buFontTx/>
              <a:buNone/>
            </a:pPr>
            <a:r>
              <a:rPr lang="fa-IR" smtClean="0">
                <a:cs typeface="B Nazanin" pitchFamily="2" charset="-78"/>
              </a:rPr>
              <a:t>	1- تعریف هدف</a:t>
            </a:r>
          </a:p>
          <a:p>
            <a:pPr>
              <a:lnSpc>
                <a:spcPct val="90000"/>
              </a:lnSpc>
              <a:buFontTx/>
              <a:buNone/>
            </a:pPr>
            <a:r>
              <a:rPr lang="fa-IR" smtClean="0">
                <a:cs typeface="B Nazanin" pitchFamily="2" charset="-78"/>
              </a:rPr>
              <a:t>	2- تهیه فهرستی منطقی از فعالیت ها</a:t>
            </a:r>
          </a:p>
          <a:p>
            <a:pPr>
              <a:lnSpc>
                <a:spcPct val="90000"/>
              </a:lnSpc>
              <a:buFontTx/>
              <a:buNone/>
            </a:pPr>
            <a:r>
              <a:rPr lang="fa-IR" smtClean="0">
                <a:cs typeface="B Nazanin" pitchFamily="2" charset="-78"/>
              </a:rPr>
              <a:t>	3- تعیین تقدم و تاخر رویدادها و فعالیت ها</a:t>
            </a:r>
          </a:p>
          <a:p>
            <a:pPr>
              <a:lnSpc>
                <a:spcPct val="90000"/>
              </a:lnSpc>
              <a:buFontTx/>
              <a:buNone/>
            </a:pPr>
            <a:r>
              <a:rPr lang="fa-IR" smtClean="0">
                <a:cs typeface="B Nazanin" pitchFamily="2" charset="-78"/>
              </a:rPr>
              <a:t>	4- شناخت دقیق روابط بین فعالیت ها</a:t>
            </a:r>
            <a:endParaRPr lang="en-GB" smtClean="0">
              <a:cs typeface="B Nazanin" pitchFamily="2" charset="-78"/>
            </a:endParaRPr>
          </a:p>
        </p:txBody>
      </p:sp>
      <p:sp>
        <p:nvSpPr>
          <p:cNvPr id="56324" name="Oval 4"/>
          <p:cNvSpPr>
            <a:spLocks noChangeArrowheads="1"/>
          </p:cNvSpPr>
          <p:nvPr/>
        </p:nvSpPr>
        <p:spPr bwMode="auto">
          <a:xfrm>
            <a:off x="7162800" y="2514600"/>
            <a:ext cx="287338" cy="287338"/>
          </a:xfrm>
          <a:prstGeom prst="ellipse">
            <a:avLst/>
          </a:prstGeom>
          <a:solidFill>
            <a:schemeClr val="accent1"/>
          </a:solidFill>
          <a:ln w="9525">
            <a:solidFill>
              <a:schemeClr val="tx1"/>
            </a:solidFill>
            <a:round/>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endParaRPr lang="fa-IR" smtClean="0"/>
          </a:p>
        </p:txBody>
      </p:sp>
      <p:sp>
        <p:nvSpPr>
          <p:cNvPr id="57347" name="Rectangle 3"/>
          <p:cNvSpPr>
            <a:spLocks noGrp="1" noChangeArrowheads="1"/>
          </p:cNvSpPr>
          <p:nvPr>
            <p:ph type="body" idx="4294967295"/>
          </p:nvPr>
        </p:nvSpPr>
        <p:spPr/>
        <p:txBody>
          <a:bodyPr/>
          <a:lstStyle/>
          <a:p>
            <a:endParaRPr lang="fa-IR" smtClean="0"/>
          </a:p>
        </p:txBody>
      </p:sp>
      <p:pic>
        <p:nvPicPr>
          <p:cNvPr id="57348" name="Picture 4"/>
          <p:cNvPicPr>
            <a:picLocks noChangeAspect="1" noChangeArrowheads="1"/>
          </p:cNvPicPr>
          <p:nvPr/>
        </p:nvPicPr>
        <p:blipFill>
          <a:blip r:embed="rId2"/>
          <a:srcRect/>
          <a:stretch>
            <a:fillRect/>
          </a:stretch>
        </p:blipFill>
        <p:spPr bwMode="auto">
          <a:xfrm>
            <a:off x="684213" y="1587500"/>
            <a:ext cx="7775575" cy="4265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57200" y="990600"/>
            <a:ext cx="8229600" cy="5140325"/>
          </a:xfrm>
        </p:spPr>
        <p:txBody>
          <a:bodyPr/>
          <a:lstStyle/>
          <a:p>
            <a:pPr eaLnBrk="1" hangingPunct="1">
              <a:buFont typeface="Wingdings" pitchFamily="2" charset="2"/>
              <a:buNone/>
            </a:pPr>
            <a:r>
              <a:rPr lang="fa-IR" sz="3600" smtClean="0">
                <a:cs typeface="Titr" pitchFamily="2" charset="-78"/>
              </a:rPr>
              <a:t> برنامه‌ريزي عملياتي:</a:t>
            </a:r>
          </a:p>
          <a:p>
            <a:pPr eaLnBrk="1" hangingPunct="1">
              <a:buFont typeface="Wingdings" pitchFamily="2" charset="2"/>
              <a:buNone/>
            </a:pPr>
            <a:endParaRPr lang="fa-IR" sz="3600" smtClean="0">
              <a:cs typeface="Titr" pitchFamily="2" charset="-78"/>
            </a:endParaRPr>
          </a:p>
          <a:p>
            <a:pPr algn="just" eaLnBrk="1" hangingPunct="1">
              <a:buFont typeface="Wingdings" pitchFamily="2" charset="2"/>
              <a:buNone/>
            </a:pPr>
            <a:r>
              <a:rPr lang="fa-IR" sz="3600" smtClean="0">
                <a:cs typeface="Koodak" pitchFamily="2" charset="-78"/>
              </a:rPr>
              <a:t> فرآيندي است كه به وسيله آن، مديران اجرايي، فعاليت‌ها و گام‌هاي ويژه‌اي را در راستای رسيدن به اهداف مورد نظر ترسيم مي‌كنند. برنامه‌ريزي عملياتي چارچوب زماني كوتاه‌تري نسبت به برنامه‌ريزي استراتژيك دارد و اغلب توسط مديراني صورت مي‌گيرد كه مسئوليت محدود براي اجراي هدف‌هاي محدود دارند </a:t>
            </a:r>
            <a:endParaRPr lang="en-US" sz="3600" smtClean="0">
              <a:cs typeface="Koodak" pitchFamily="2"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5"/>
          <p:cNvPicPr>
            <a:picLocks noChangeAspect="1" noChangeArrowheads="1"/>
          </p:cNvPicPr>
          <p:nvPr/>
        </p:nvPicPr>
        <p:blipFill>
          <a:blip r:embed="rId2"/>
          <a:srcRect/>
          <a:stretch>
            <a:fillRect/>
          </a:stretch>
        </p:blipFill>
        <p:spPr bwMode="auto">
          <a:xfrm>
            <a:off x="1471613" y="900113"/>
            <a:ext cx="6200775" cy="505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p:cNvPicPr>
            <a:picLocks noChangeAspect="1" noChangeArrowheads="1"/>
          </p:cNvPicPr>
          <p:nvPr/>
        </p:nvPicPr>
        <p:blipFill>
          <a:blip r:embed="rId2"/>
          <a:srcRect/>
          <a:stretch>
            <a:fillRect/>
          </a:stretch>
        </p:blipFill>
        <p:spPr bwMode="auto">
          <a:xfrm>
            <a:off x="-419100" y="1300163"/>
            <a:ext cx="9982200" cy="425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2"/>
          <a:srcRect/>
          <a:stretch>
            <a:fillRect/>
          </a:stretch>
        </p:blipFill>
        <p:spPr bwMode="auto">
          <a:xfrm>
            <a:off x="0" y="766763"/>
            <a:ext cx="8893175"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p:txBody>
          <a:bodyPr/>
          <a:lstStyle/>
          <a:p>
            <a:r>
              <a:rPr lang="fa-IR" smtClean="0">
                <a:cs typeface="B Nazanin" pitchFamily="2" charset="-78"/>
              </a:rPr>
              <a:t>تکنیک های برنامه ریزی عملیاتی</a:t>
            </a:r>
            <a:endParaRPr lang="en-GB" smtClean="0">
              <a:cs typeface="B Nazanin" pitchFamily="2" charset="-78"/>
            </a:endParaRPr>
          </a:p>
        </p:txBody>
      </p:sp>
      <p:sp>
        <p:nvSpPr>
          <p:cNvPr id="61443" name="Rectangle 3"/>
          <p:cNvSpPr>
            <a:spLocks noGrp="1" noChangeArrowheads="1"/>
          </p:cNvSpPr>
          <p:nvPr>
            <p:ph type="body" idx="4294967295"/>
          </p:nvPr>
        </p:nvSpPr>
        <p:spPr/>
        <p:txBody>
          <a:bodyPr/>
          <a:lstStyle/>
          <a:p>
            <a:pPr>
              <a:lnSpc>
                <a:spcPct val="80000"/>
              </a:lnSpc>
              <a:buFontTx/>
              <a:buNone/>
            </a:pPr>
            <a:r>
              <a:rPr lang="fa-IR" b="1" smtClean="0">
                <a:cs typeface="B Nazanin" pitchFamily="2" charset="-78"/>
              </a:rPr>
              <a:t>مزایای عمده برنامه ریزی شبکه ای:</a:t>
            </a:r>
          </a:p>
          <a:p>
            <a:pPr algn="just">
              <a:lnSpc>
                <a:spcPct val="80000"/>
              </a:lnSpc>
              <a:buFontTx/>
              <a:buNone/>
            </a:pPr>
            <a:r>
              <a:rPr lang="fa-IR" sz="2600" smtClean="0">
                <a:cs typeface="B Nazanin" pitchFamily="2" charset="-78"/>
              </a:rPr>
              <a:t>	1- روابط بین تمامی فعالیت ها خواه به صورت مستقیم و خواه غیر مستقیم را بیان می کند.</a:t>
            </a:r>
          </a:p>
          <a:p>
            <a:pPr algn="just">
              <a:lnSpc>
                <a:spcPct val="80000"/>
              </a:lnSpc>
              <a:buFontTx/>
              <a:buNone/>
            </a:pPr>
            <a:r>
              <a:rPr lang="fa-IR" sz="2600" smtClean="0">
                <a:cs typeface="B Nazanin" pitchFamily="2" charset="-78"/>
              </a:rPr>
              <a:t>	2- مشکلات و موانع احتمالی در طول برنامه را مشخص و قابل رفع می کند.</a:t>
            </a:r>
          </a:p>
          <a:p>
            <a:pPr algn="just">
              <a:lnSpc>
                <a:spcPct val="80000"/>
              </a:lnSpc>
              <a:buFontTx/>
              <a:buNone/>
            </a:pPr>
            <a:r>
              <a:rPr lang="fa-IR" sz="2600" smtClean="0">
                <a:cs typeface="B Nazanin" pitchFamily="2" charset="-78"/>
              </a:rPr>
              <a:t>	3- نشان می دهد که چه فعالیت هایی باید به موازات یکدیگر و چه </a:t>
            </a:r>
            <a:br>
              <a:rPr lang="fa-IR" sz="2600" smtClean="0">
                <a:cs typeface="B Nazanin" pitchFamily="2" charset="-78"/>
              </a:rPr>
            </a:br>
            <a:r>
              <a:rPr lang="fa-IR" sz="2600" smtClean="0">
                <a:cs typeface="B Nazanin" pitchFamily="2" charset="-78"/>
              </a:rPr>
              <a:t>فعالیت هایی باید به صورت سری انجام شود.</a:t>
            </a:r>
          </a:p>
          <a:p>
            <a:pPr algn="just">
              <a:lnSpc>
                <a:spcPct val="80000"/>
              </a:lnSpc>
              <a:buFontTx/>
              <a:buNone/>
            </a:pPr>
            <a:r>
              <a:rPr lang="fa-IR" sz="2600" smtClean="0">
                <a:cs typeface="B Nazanin" pitchFamily="2" charset="-78"/>
              </a:rPr>
              <a:t>	4- روابط بین فعالیت ها را بطور دقیق نشان می دهد.</a:t>
            </a:r>
          </a:p>
          <a:p>
            <a:pPr algn="just">
              <a:lnSpc>
                <a:spcPct val="80000"/>
              </a:lnSpc>
              <a:buFontTx/>
              <a:buNone/>
            </a:pPr>
            <a:r>
              <a:rPr lang="fa-IR" sz="2600" b="1" smtClean="0">
                <a:cs typeface="B Nazanin" pitchFamily="2" charset="-78"/>
              </a:rPr>
              <a:t>	</a:t>
            </a:r>
            <a:r>
              <a:rPr lang="fa-IR" sz="2600" smtClean="0">
                <a:cs typeface="B Nazanin" pitchFamily="2" charset="-78"/>
              </a:rPr>
              <a:t>5- برنامه های بسیار پیچیده و مفصل را بسیار ساده و قابل درک بیان خواهد کرد.</a:t>
            </a:r>
          </a:p>
          <a:p>
            <a:pPr algn="just">
              <a:lnSpc>
                <a:spcPct val="80000"/>
              </a:lnSpc>
              <a:buFontTx/>
              <a:buNone/>
            </a:pPr>
            <a:r>
              <a:rPr lang="fa-IR" sz="2600" b="1" smtClean="0">
                <a:cs typeface="B Nazanin" pitchFamily="2" charset="-78"/>
              </a:rPr>
              <a:t>	</a:t>
            </a:r>
            <a:r>
              <a:rPr lang="fa-IR" sz="2600" smtClean="0">
                <a:cs typeface="B Nazanin" pitchFamily="2" charset="-78"/>
              </a:rPr>
              <a:t>6- برای تعیین زمان دقیق هر فعالیت از آمار و احتمال استفاده می کند.</a:t>
            </a:r>
          </a:p>
          <a:p>
            <a:pPr algn="just">
              <a:lnSpc>
                <a:spcPct val="80000"/>
              </a:lnSpc>
              <a:buFontTx/>
              <a:buNone/>
            </a:pPr>
            <a:r>
              <a:rPr lang="fa-IR" sz="2600" b="1" smtClean="0">
                <a:cs typeface="B Nazanin" pitchFamily="2" charset="-78"/>
              </a:rPr>
              <a:t>	</a:t>
            </a:r>
            <a:r>
              <a:rPr lang="fa-IR" sz="2600" smtClean="0">
                <a:cs typeface="B Nazanin" pitchFamily="2" charset="-78"/>
              </a:rPr>
              <a:t>7- زمان لازم جهت انجام کامل یک طرح را تقریبا دقیق بیان می کند.</a:t>
            </a:r>
            <a:r>
              <a:rPr lang="fa-IR" sz="2600" b="1" smtClean="0">
                <a:cs typeface="B Nazanin" pitchFamily="2" charset="-78"/>
              </a:rPr>
              <a:t> </a:t>
            </a:r>
            <a:endParaRPr lang="en-GB" sz="2600" b="1" smtClean="0">
              <a:cs typeface="B Nazanin" pitchFamily="2" charset="-7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p:txBody>
          <a:bodyPr/>
          <a:lstStyle/>
          <a:p>
            <a:r>
              <a:rPr lang="fa-IR" smtClean="0">
                <a:cs typeface="B Nazanin" pitchFamily="2" charset="-78"/>
              </a:rPr>
              <a:t>تکنیک های برنامه ریزی عملیاتی</a:t>
            </a:r>
            <a:endParaRPr lang="en-GB" smtClean="0">
              <a:cs typeface="B Nazanin" pitchFamily="2" charset="-78"/>
            </a:endParaRPr>
          </a:p>
        </p:txBody>
      </p:sp>
      <p:sp>
        <p:nvSpPr>
          <p:cNvPr id="62467" name="Rectangle 3"/>
          <p:cNvSpPr>
            <a:spLocks noGrp="1" noChangeArrowheads="1"/>
          </p:cNvSpPr>
          <p:nvPr>
            <p:ph type="body" idx="4294967295"/>
          </p:nvPr>
        </p:nvSpPr>
        <p:spPr/>
        <p:txBody>
          <a:bodyPr/>
          <a:lstStyle/>
          <a:p>
            <a:pPr>
              <a:lnSpc>
                <a:spcPct val="90000"/>
              </a:lnSpc>
              <a:buFontTx/>
              <a:buNone/>
            </a:pPr>
            <a:r>
              <a:rPr lang="fa-IR" b="1" smtClean="0">
                <a:cs typeface="B Nazanin" pitchFamily="2" charset="-78"/>
              </a:rPr>
              <a:t>روش برآورد زمان:</a:t>
            </a:r>
          </a:p>
          <a:p>
            <a:pPr algn="l" rtl="0">
              <a:lnSpc>
                <a:spcPct val="90000"/>
              </a:lnSpc>
              <a:buFontTx/>
              <a:buNone/>
            </a:pPr>
            <a:r>
              <a:rPr lang="en-US" smtClean="0">
                <a:cs typeface="B Nazanin" pitchFamily="2" charset="-78"/>
              </a:rPr>
              <a:t>TE = (A+4M+B)/6</a:t>
            </a:r>
          </a:p>
          <a:p>
            <a:pPr algn="l" rtl="0">
              <a:lnSpc>
                <a:spcPct val="90000"/>
              </a:lnSpc>
              <a:buFontTx/>
              <a:buNone/>
            </a:pPr>
            <a:r>
              <a:rPr lang="en-US" smtClean="0">
                <a:cs typeface="B Nazanin" pitchFamily="2" charset="-78"/>
              </a:rPr>
              <a:t>A:</a:t>
            </a:r>
            <a:r>
              <a:rPr lang="fa-IR" smtClean="0">
                <a:cs typeface="B Nazanin" pitchFamily="2" charset="-78"/>
              </a:rPr>
              <a:t>زمان حداقل </a:t>
            </a:r>
            <a:endParaRPr lang="en-US" smtClean="0">
              <a:cs typeface="B Nazanin" pitchFamily="2" charset="-78"/>
            </a:endParaRPr>
          </a:p>
          <a:p>
            <a:pPr algn="l" rtl="0">
              <a:lnSpc>
                <a:spcPct val="90000"/>
              </a:lnSpc>
              <a:buFontTx/>
              <a:buNone/>
            </a:pPr>
            <a:r>
              <a:rPr lang="en-US" smtClean="0">
                <a:cs typeface="B Nazanin" pitchFamily="2" charset="-78"/>
              </a:rPr>
              <a:t>M:</a:t>
            </a:r>
            <a:r>
              <a:rPr lang="fa-IR" smtClean="0">
                <a:cs typeface="B Nazanin" pitchFamily="2" charset="-78"/>
              </a:rPr>
              <a:t> زمان محتمل </a:t>
            </a:r>
            <a:endParaRPr lang="en-US" smtClean="0">
              <a:cs typeface="B Nazanin" pitchFamily="2" charset="-78"/>
            </a:endParaRPr>
          </a:p>
          <a:p>
            <a:pPr algn="l" rtl="0">
              <a:lnSpc>
                <a:spcPct val="90000"/>
              </a:lnSpc>
              <a:buFontTx/>
              <a:buNone/>
            </a:pPr>
            <a:r>
              <a:rPr lang="en-US" smtClean="0">
                <a:cs typeface="B Nazanin" pitchFamily="2" charset="-78"/>
              </a:rPr>
              <a:t>B:</a:t>
            </a:r>
            <a:r>
              <a:rPr lang="fa-IR" smtClean="0">
                <a:cs typeface="B Nazanin" pitchFamily="2" charset="-78"/>
              </a:rPr>
              <a:t> زمان حداکثر </a:t>
            </a:r>
            <a:endParaRPr lang="en-US" smtClean="0">
              <a:cs typeface="B Nazanin" pitchFamily="2" charset="-78"/>
            </a:endParaRPr>
          </a:p>
          <a:p>
            <a:pPr>
              <a:lnSpc>
                <a:spcPct val="90000"/>
              </a:lnSpc>
              <a:buFontTx/>
              <a:buNone/>
            </a:pPr>
            <a:r>
              <a:rPr lang="fa-IR" b="1" smtClean="0">
                <a:cs typeface="B Nazanin" pitchFamily="2" charset="-78"/>
              </a:rPr>
              <a:t>نظارت، کنترل و ارزیابی:</a:t>
            </a:r>
          </a:p>
          <a:p>
            <a:pPr algn="just">
              <a:lnSpc>
                <a:spcPct val="90000"/>
              </a:lnSpc>
              <a:buFontTx/>
              <a:buNone/>
            </a:pPr>
            <a:r>
              <a:rPr lang="fa-IR" smtClean="0">
                <a:cs typeface="B Nazanin" pitchFamily="2" charset="-78"/>
              </a:rPr>
              <a:t>	اساس ارزیابی در روش پرت بر زمان سنجی قرار دارد، و اینکه آیا: فعالیت مورد نظر مطابق زمانی که برای آن برآورد شده، انجام می گیرد؟ </a:t>
            </a:r>
          </a:p>
          <a:p>
            <a:pPr algn="just">
              <a:lnSpc>
                <a:spcPct val="90000"/>
              </a:lnSpc>
              <a:buFontTx/>
              <a:buNone/>
            </a:pPr>
            <a:r>
              <a:rPr lang="fa-IR" b="1" smtClean="0">
                <a:cs typeface="B Nazanin" pitchFamily="2" charset="-78"/>
              </a:rPr>
              <a:t>مثال:</a:t>
            </a:r>
            <a:endParaRPr lang="en-GB" b="1" smtClean="0">
              <a:cs typeface="B Nazanin" pitchFamily="2" charset="-7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ctrTitle"/>
          </p:nvPr>
        </p:nvSpPr>
        <p:spPr/>
        <p:txBody>
          <a:bodyPr/>
          <a:lstStyle/>
          <a:p>
            <a:pPr eaLnBrk="1" hangingPunct="1"/>
            <a:r>
              <a:rPr lang="fa-IR" smtClean="0"/>
              <a:t>نظارت و کنترل</a:t>
            </a:r>
            <a:endParaRPr lang="en-GB"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fa-IR" smtClean="0"/>
              <a:t>نظارت و کنترل</a:t>
            </a:r>
            <a:endParaRPr lang="en-GB" smtClean="0"/>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defRPr/>
            </a:pPr>
            <a:r>
              <a:rPr lang="fa-IR" dirty="0" smtClean="0"/>
              <a:t>نظارت و کنترل يکي از وظيفه هاي مديران است که با آن مي توان عملکرد واقعي برنامه را با هدف هاي آن مقايسه کرد و در صورت لزوم اقدام هاي اصلاحي را انجام داد.</a:t>
            </a:r>
            <a:endParaRPr lang="en-GB" dirty="0" smtClean="0"/>
          </a:p>
          <a:p>
            <a:pPr eaLnBrk="1" fontAlgn="auto" hangingPunct="1">
              <a:spcAft>
                <a:spcPts val="0"/>
              </a:spcAft>
              <a:defRPr/>
            </a:pPr>
            <a:r>
              <a:rPr lang="fa-IR" dirty="0" smtClean="0"/>
              <a:t>کنترل فرایند بازبینی فعالیتها جهت اطمینان از انجام فعالیتها بر طبق برنامه است </a:t>
            </a:r>
            <a:endParaRPr lang="en-GB" dirty="0" smtClean="0"/>
          </a:p>
          <a:p>
            <a:pPr eaLnBrk="1" fontAlgn="auto" hangingPunct="1">
              <a:spcAft>
                <a:spcPts val="0"/>
              </a:spcAft>
              <a:defRPr/>
            </a:pPr>
            <a:r>
              <a:rPr lang="fa-IR" dirty="0" smtClean="0"/>
              <a:t>در تعريفي ديگر کنترل فعاليتي است که ضمن آن عمليات پيش بيني شده با عمليات انجام شده مقايسه مي شود و در صورت وجود اختلاف و انحراف بين آن چه که بايد باشد و آن چه که هست به رفع واصلاح آن ها اقدام مي شود. </a:t>
            </a:r>
            <a:endParaRPr lang="en-GB" dirty="0" smtClean="0"/>
          </a:p>
          <a:p>
            <a:pPr eaLnBrk="1" fontAlgn="auto" hangingPunct="1">
              <a:spcAft>
                <a:spcPts val="0"/>
              </a:spcAft>
              <a:defRPr/>
            </a:pPr>
            <a:r>
              <a:rPr lang="fa-IR" dirty="0" smtClean="0"/>
              <a:t>همچنين کنترل يعني نظارت کردن بر فعاليت زيردستان به نحوي که فعاليتهاي آن ها به طرف اهداف سازمان هدايت شوند. </a:t>
            </a:r>
            <a:endParaRPr lang="en-GB"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fa-IR" smtClean="0"/>
              <a:t>نظارت و کنترل</a:t>
            </a:r>
            <a:endParaRPr lang="en-GB" smtClean="0"/>
          </a:p>
        </p:txBody>
      </p:sp>
      <p:sp>
        <p:nvSpPr>
          <p:cNvPr id="65539" name="Content Placeholder 2"/>
          <p:cNvSpPr>
            <a:spLocks noGrp="1"/>
          </p:cNvSpPr>
          <p:nvPr>
            <p:ph idx="1"/>
          </p:nvPr>
        </p:nvSpPr>
        <p:spPr/>
        <p:txBody>
          <a:bodyPr/>
          <a:lstStyle/>
          <a:p>
            <a:pPr eaLnBrk="1" hangingPunct="1"/>
            <a:r>
              <a:rPr lang="fa-IR" smtClean="0"/>
              <a:t>سازمان بدون وجود يک سيستم موثر کنترل در تحقق ماموريت هاي خود موفق نبوده و نمي تواند از منابع خود به درستي استفاده کند</a:t>
            </a:r>
            <a:endParaRPr lang="en-GB" smtClean="0"/>
          </a:p>
          <a:p>
            <a:pPr eaLnBrk="1" hangingPunct="1"/>
            <a:r>
              <a:rPr lang="fa-IR" smtClean="0"/>
              <a:t>هيچ برنامه اي بدون کنترل به درستي اجرا نمي شود و کنترل نيز بدون وجود برنامه مفهوم و معني پيدا نمي کند.</a:t>
            </a:r>
            <a:endParaRPr lang="en-GB" smtClean="0"/>
          </a:p>
          <a:p>
            <a:pPr eaLnBrk="1" hangingPunct="1"/>
            <a:endParaRPr lang="en-GB"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fa-IR" smtClean="0"/>
              <a:t>فرآيند کنترل </a:t>
            </a:r>
            <a:endParaRPr lang="en-GB" smtClean="0"/>
          </a:p>
        </p:txBody>
      </p:sp>
      <p:sp>
        <p:nvSpPr>
          <p:cNvPr id="66563" name="Content Placeholder 2"/>
          <p:cNvSpPr>
            <a:spLocks noGrp="1"/>
          </p:cNvSpPr>
          <p:nvPr>
            <p:ph idx="1"/>
          </p:nvPr>
        </p:nvSpPr>
        <p:spPr/>
        <p:txBody>
          <a:bodyPr/>
          <a:lstStyle/>
          <a:p>
            <a:pPr eaLnBrk="1" hangingPunct="1"/>
            <a:r>
              <a:rPr lang="fa-IR" smtClean="0"/>
              <a:t>مرحله1:تعيين استانداردها يا ضابطه براي کنترل </a:t>
            </a:r>
            <a:endParaRPr lang="en-GB" smtClean="0"/>
          </a:p>
          <a:p>
            <a:pPr eaLnBrk="1" hangingPunct="1"/>
            <a:r>
              <a:rPr lang="fa-IR" smtClean="0"/>
              <a:t>مرحله2: سنجش عملکرد در برابر استانداردها </a:t>
            </a:r>
            <a:endParaRPr lang="en-GB" smtClean="0"/>
          </a:p>
          <a:p>
            <a:pPr eaLnBrk="1" hangingPunct="1"/>
            <a:r>
              <a:rPr lang="fa-IR" smtClean="0"/>
              <a:t>مرحله 3: تشخيص انحرافات و تحليل علل آن ها</a:t>
            </a:r>
            <a:endParaRPr lang="en-GB" smtClean="0"/>
          </a:p>
          <a:p>
            <a:pPr eaLnBrk="1" hangingPunct="1"/>
            <a:r>
              <a:rPr lang="fa-IR" smtClean="0"/>
              <a:t>مرحله4: اقدامات اصلاحي </a:t>
            </a:r>
            <a:endParaRPr lang="en-GB"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571500"/>
            <a:ext cx="8229600" cy="1000125"/>
          </a:xfrm>
        </p:spPr>
        <p:txBody>
          <a:bodyPr/>
          <a:lstStyle/>
          <a:p>
            <a:pPr eaLnBrk="1" hangingPunct="1"/>
            <a:r>
              <a:rPr lang="en-GB" smtClean="0"/>
              <a:t/>
            </a:r>
            <a:br>
              <a:rPr lang="en-GB" smtClean="0"/>
            </a:br>
            <a:r>
              <a:rPr lang="fa-IR" smtClean="0"/>
              <a:t>تعيين استانداردها يا ضابطه براي کنترل </a:t>
            </a:r>
            <a:r>
              <a:rPr lang="en-GB" smtClean="0"/>
              <a:t/>
            </a:r>
            <a:br>
              <a:rPr lang="en-GB" smtClean="0"/>
            </a:br>
            <a:endParaRPr lang="en-GB" smtClean="0"/>
          </a:p>
        </p:txBody>
      </p:sp>
      <p:sp>
        <p:nvSpPr>
          <p:cNvPr id="3" name="Content Placeholder 2"/>
          <p:cNvSpPr>
            <a:spLocks noGrp="1"/>
          </p:cNvSpPr>
          <p:nvPr>
            <p:ph idx="1"/>
          </p:nvPr>
        </p:nvSpPr>
        <p:spPr/>
        <p:txBody>
          <a:bodyPr>
            <a:normAutofit fontScale="85000" lnSpcReduction="20000"/>
          </a:bodyPr>
          <a:lstStyle/>
          <a:p>
            <a:pPr eaLnBrk="1" hangingPunct="1">
              <a:buFont typeface="Arial" charset="0"/>
              <a:buChar char="•"/>
              <a:defRPr/>
            </a:pPr>
            <a:r>
              <a:rPr lang="fa-IR" dirty="0" smtClean="0"/>
              <a:t>در حقيقت تفسير هدف هاي سازمان در قالب بازده دقيق و قابل اندازه گيري را تعيين استاندارد مي نامند.</a:t>
            </a:r>
            <a:endParaRPr lang="en-GB" dirty="0" smtClean="0"/>
          </a:p>
          <a:p>
            <a:pPr eaLnBrk="1" hangingPunct="1">
              <a:buFont typeface="Arial" charset="0"/>
              <a:buChar char="•"/>
              <a:defRPr/>
            </a:pPr>
            <a:r>
              <a:rPr lang="fa-IR" dirty="0" smtClean="0"/>
              <a:t>استانداردها داراي انواع و اقسام مختلف هستند: </a:t>
            </a:r>
            <a:endParaRPr lang="en-GB" dirty="0" smtClean="0"/>
          </a:p>
          <a:p>
            <a:pPr eaLnBrk="1" hangingPunct="1">
              <a:buFont typeface="Arial" charset="0"/>
              <a:buChar char="•"/>
              <a:defRPr/>
            </a:pPr>
            <a:r>
              <a:rPr lang="fa-IR" dirty="0" smtClean="0"/>
              <a:t>1- استانداردهاي کمي: ماند استانداردهاي هزينه- درآمد- سرمايه – برنامه </a:t>
            </a:r>
            <a:endParaRPr lang="en-GB" dirty="0" smtClean="0"/>
          </a:p>
          <a:p>
            <a:pPr eaLnBrk="1" hangingPunct="1">
              <a:buFont typeface="Arial" charset="0"/>
              <a:buChar char="•"/>
              <a:defRPr/>
            </a:pPr>
            <a:r>
              <a:rPr lang="fa-IR" dirty="0" smtClean="0"/>
              <a:t>2- استانداردهاي کيفي: که بر کيفيت توليدات يا خدمات نظر داشته و مطلوبيت آن ها را تعيين مي کند. </a:t>
            </a:r>
            <a:endParaRPr lang="en-GB" dirty="0" smtClean="0"/>
          </a:p>
          <a:p>
            <a:pPr eaLnBrk="1" hangingPunct="1">
              <a:buFont typeface="Arial" charset="0"/>
              <a:buChar char="•"/>
              <a:defRPr/>
            </a:pPr>
            <a:r>
              <a:rPr lang="fa-IR" dirty="0" smtClean="0"/>
              <a:t>3- استانداردهاي مختلط: که ترکيبي از استانداردهاي کمي و کيفي بوده و به وسيله آن مي توان خدمات يا توليدات مورد نظر را از جنبه هاي کمي و کيفي مورد بررسي و کنترل قرار داد. </a:t>
            </a:r>
            <a:endParaRPr lang="en-GB" dirty="0" smtClean="0"/>
          </a:p>
          <a:p>
            <a:pPr eaLnBrk="1" hangingPunct="1">
              <a:buFont typeface="Arial" charset="0"/>
              <a:buChar char="•"/>
              <a:defRPr/>
            </a:pP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fa-IR" smtClean="0"/>
              <a:t>یک برنامه باید به چهار سوال پاسخ دهد</a:t>
            </a:r>
            <a:endParaRPr lang="en-GB" smtClean="0"/>
          </a:p>
        </p:txBody>
      </p:sp>
      <p:sp>
        <p:nvSpPr>
          <p:cNvPr id="13315" name="Content Placeholder 2"/>
          <p:cNvSpPr>
            <a:spLocks noGrp="1"/>
          </p:cNvSpPr>
          <p:nvPr>
            <p:ph idx="1"/>
          </p:nvPr>
        </p:nvSpPr>
        <p:spPr/>
        <p:txBody>
          <a:bodyPr/>
          <a:lstStyle/>
          <a:p>
            <a:r>
              <a:rPr lang="fa-IR" smtClean="0"/>
              <a:t>در چه موقعیتی هستیم (وضعیت موجود)</a:t>
            </a:r>
          </a:p>
          <a:p>
            <a:r>
              <a:rPr lang="fa-IR" smtClean="0"/>
              <a:t>به چه موقعیتی می خواهیم برسیم (اهداف)</a:t>
            </a:r>
          </a:p>
          <a:p>
            <a:r>
              <a:rPr lang="fa-IR" smtClean="0"/>
              <a:t>چگونه می خواهیم به موقعیت جدید برسیم (راه حلهای ممکن)</a:t>
            </a:r>
          </a:p>
          <a:p>
            <a:r>
              <a:rPr lang="fa-IR" smtClean="0"/>
              <a:t>چگونه مطمئن شویم به موقعیت جدید رسیده ایم (پایش و ارزیابی)</a:t>
            </a:r>
            <a:endParaRPr lang="en-GB" smtClean="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428625"/>
            <a:ext cx="8229600" cy="1214438"/>
          </a:xfrm>
        </p:spPr>
        <p:txBody>
          <a:bodyPr/>
          <a:lstStyle/>
          <a:p>
            <a:pPr eaLnBrk="1" hangingPunct="1"/>
            <a:r>
              <a:rPr lang="fa-IR" smtClean="0"/>
              <a:t>مقايسه عملکردها با اهداف و استانداردها: منابع اطلاعاتی اندازه گیری یا سنجش  </a:t>
            </a:r>
            <a:r>
              <a:rPr lang="en-GB" smtClean="0"/>
              <a:t/>
            </a:r>
            <a:br>
              <a:rPr lang="en-GB" smtClean="0"/>
            </a:br>
            <a:endParaRPr lang="en-GB" smtClean="0"/>
          </a:p>
        </p:txBody>
      </p:sp>
      <p:sp>
        <p:nvSpPr>
          <p:cNvPr id="68611" name="Content Placeholder 2"/>
          <p:cNvSpPr>
            <a:spLocks noGrp="1"/>
          </p:cNvSpPr>
          <p:nvPr>
            <p:ph idx="1"/>
          </p:nvPr>
        </p:nvSpPr>
        <p:spPr>
          <a:xfrm>
            <a:off x="838200" y="2514600"/>
            <a:ext cx="7693025" cy="3190875"/>
          </a:xfrm>
        </p:spPr>
        <p:txBody>
          <a:bodyPr/>
          <a:lstStyle/>
          <a:p>
            <a:pPr eaLnBrk="1" hangingPunct="1"/>
            <a:r>
              <a:rPr lang="fa-IR" smtClean="0"/>
              <a:t>روش نمونه گيري</a:t>
            </a:r>
            <a:endParaRPr lang="en-GB" smtClean="0"/>
          </a:p>
          <a:p>
            <a:pPr eaLnBrk="1" hangingPunct="1"/>
            <a:r>
              <a:rPr lang="fa-IR" smtClean="0"/>
              <a:t>روش مشاهده</a:t>
            </a:r>
            <a:endParaRPr lang="en-GB" smtClean="0"/>
          </a:p>
          <a:p>
            <a:pPr eaLnBrk="1" hangingPunct="1"/>
            <a:r>
              <a:rPr lang="fa-IR" smtClean="0"/>
              <a:t>روش پيش بيني</a:t>
            </a:r>
            <a:endParaRPr lang="en-GB" smtClean="0"/>
          </a:p>
          <a:p>
            <a:pPr eaLnBrk="1" hangingPunct="1"/>
            <a:r>
              <a:rPr lang="fa-IR" smtClean="0"/>
              <a:t>روش گزارشات:</a:t>
            </a:r>
          </a:p>
          <a:p>
            <a:pPr lvl="1" eaLnBrk="1" hangingPunct="1"/>
            <a:r>
              <a:rPr lang="fa-IR" smtClean="0"/>
              <a:t>آماری</a:t>
            </a:r>
          </a:p>
          <a:p>
            <a:pPr lvl="1" eaLnBrk="1" hangingPunct="1"/>
            <a:r>
              <a:rPr lang="fa-IR" smtClean="0"/>
              <a:t>شفاهی</a:t>
            </a:r>
          </a:p>
          <a:p>
            <a:pPr lvl="1" eaLnBrk="1" hangingPunct="1"/>
            <a:r>
              <a:rPr lang="fa-IR" smtClean="0"/>
              <a:t>کتبی</a:t>
            </a:r>
          </a:p>
          <a:p>
            <a:pPr eaLnBrk="1" hangingPunct="1"/>
            <a:r>
              <a:rPr lang="fa-IR" smtClean="0"/>
              <a:t>کنترل عملياتي </a:t>
            </a:r>
            <a:endParaRPr lang="en-GB" smtClean="0">
              <a:cs typeface="Arial" charset="0"/>
            </a:endParaRPr>
          </a:p>
          <a:p>
            <a:pPr eaLnBrk="1" hangingPunct="1"/>
            <a:r>
              <a:rPr lang="fa-IR" smtClean="0"/>
              <a:t>بودجه</a:t>
            </a:r>
            <a:endParaRPr lang="en-GB" smtClean="0">
              <a:cs typeface="Arial" charset="0"/>
            </a:endParaRPr>
          </a:p>
          <a:p>
            <a:pPr eaLnBrk="1" hangingPunct="1"/>
            <a:endParaRPr lang="en-GB" smtClean="0"/>
          </a:p>
          <a:p>
            <a:pPr eaLnBrk="1" hangingPunct="1"/>
            <a:endParaRPr lang="en-GB"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fa-IR" smtClean="0"/>
              <a:t>تشخيص انحرافات و تحليل علل آن ها</a:t>
            </a:r>
            <a:endParaRPr lang="en-GB" smtClean="0"/>
          </a:p>
        </p:txBody>
      </p:sp>
      <p:sp>
        <p:nvSpPr>
          <p:cNvPr id="69635" name="Content Placeholder 2"/>
          <p:cNvSpPr>
            <a:spLocks noGrp="1"/>
          </p:cNvSpPr>
          <p:nvPr>
            <p:ph idx="1"/>
          </p:nvPr>
        </p:nvSpPr>
        <p:spPr/>
        <p:txBody>
          <a:bodyPr/>
          <a:lstStyle/>
          <a:p>
            <a:pPr eaLnBrk="1" hangingPunct="1"/>
            <a:r>
              <a:rPr lang="fa-IR" smtClean="0"/>
              <a:t>بعضی تغییرات در عملکرد را در هر زمینه فعالیتی می توان انتظار داشت</a:t>
            </a:r>
          </a:p>
          <a:p>
            <a:pPr eaLnBrk="1" hangingPunct="1"/>
            <a:r>
              <a:rPr lang="fa-IR" smtClean="0"/>
              <a:t>تعیین دامنه تغییرات قابل قبول دارای اهمیت است</a:t>
            </a:r>
            <a:endParaRPr lang="en-GB"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fa-IR" smtClean="0"/>
              <a:t>اقدامات اصلاحي</a:t>
            </a:r>
            <a:endParaRPr lang="en-GB" smtClean="0"/>
          </a:p>
        </p:txBody>
      </p:sp>
      <p:sp>
        <p:nvSpPr>
          <p:cNvPr id="70659" name="Content Placeholder 2"/>
          <p:cNvSpPr>
            <a:spLocks noGrp="1"/>
          </p:cNvSpPr>
          <p:nvPr>
            <p:ph idx="1"/>
          </p:nvPr>
        </p:nvSpPr>
        <p:spPr/>
        <p:txBody>
          <a:bodyPr/>
          <a:lstStyle/>
          <a:p>
            <a:pPr eaLnBrk="1" hangingPunct="1"/>
            <a:r>
              <a:rPr lang="fa-IR" smtClean="0"/>
              <a:t>مدیر می تواند هیچ اقدامی نکند</a:t>
            </a:r>
          </a:p>
          <a:p>
            <a:pPr eaLnBrk="1" hangingPunct="1"/>
            <a:r>
              <a:rPr lang="fa-IR" smtClean="0"/>
              <a:t>عملکرد واقعی را اصلاح کند</a:t>
            </a:r>
          </a:p>
          <a:p>
            <a:pPr eaLnBrk="1" hangingPunct="1"/>
            <a:r>
              <a:rPr lang="fa-IR" smtClean="0"/>
              <a:t>با معیارها را مورد تجدید نظر قرار دهد</a:t>
            </a:r>
            <a:endParaRPr lang="en-GB"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fa-IR" smtClean="0"/>
              <a:t>انواع کنترل </a:t>
            </a:r>
            <a:endParaRPr lang="en-GB" smtClean="0"/>
          </a:p>
        </p:txBody>
      </p:sp>
      <p:sp>
        <p:nvSpPr>
          <p:cNvPr id="71683" name="Content Placeholder 2"/>
          <p:cNvSpPr>
            <a:spLocks noGrp="1"/>
          </p:cNvSpPr>
          <p:nvPr>
            <p:ph idx="1"/>
          </p:nvPr>
        </p:nvSpPr>
        <p:spPr>
          <a:xfrm>
            <a:off x="838200" y="2286000"/>
            <a:ext cx="7693025" cy="4267200"/>
          </a:xfrm>
        </p:spPr>
        <p:txBody>
          <a:bodyPr/>
          <a:lstStyle/>
          <a:p>
            <a:pPr eaLnBrk="1" hangingPunct="1">
              <a:lnSpc>
                <a:spcPct val="80000"/>
              </a:lnSpc>
            </a:pPr>
            <a:r>
              <a:rPr lang="fa-IR" sz="2700" smtClean="0"/>
              <a:t>1- کنترل پيش برنده یا آينده نگر</a:t>
            </a:r>
            <a:endParaRPr lang="en-GB" sz="2700" smtClean="0"/>
          </a:p>
          <a:p>
            <a:pPr lvl="1" eaLnBrk="1" hangingPunct="1">
              <a:lnSpc>
                <a:spcPct val="80000"/>
              </a:lnSpc>
            </a:pPr>
            <a:r>
              <a:rPr lang="fa-IR" smtClean="0"/>
              <a:t>قبل از اين که تمام عمليات به طور کلي انجام شود نتايج پيش بيني شده و اقدامات اصلاحي انجام مي شوند</a:t>
            </a:r>
            <a:endParaRPr lang="en-GB" smtClean="0"/>
          </a:p>
          <a:p>
            <a:pPr lvl="1" eaLnBrk="1" hangingPunct="1">
              <a:lnSpc>
                <a:spcPct val="80000"/>
              </a:lnSpc>
            </a:pPr>
            <a:r>
              <a:rPr lang="fa-IR" smtClean="0"/>
              <a:t>کنترل پيش برنده هنگامي موثر است که مدير قادر به کنترل به موقع و دقيق اطلاعات از تغييرات محيطي و پيشرفت طرح در جهت نيل به اهداف مطلوب داشته باشد</a:t>
            </a:r>
            <a:endParaRPr lang="en-GB" smtClean="0"/>
          </a:p>
          <a:p>
            <a:pPr eaLnBrk="1" hangingPunct="1">
              <a:lnSpc>
                <a:spcPct val="80000"/>
              </a:lnSpc>
            </a:pPr>
            <a:r>
              <a:rPr lang="fa-IR" sz="2700" smtClean="0"/>
              <a:t>2- کنترل هاي سکانی، غربالي يا بله / خير، يا حال نگر</a:t>
            </a:r>
            <a:endParaRPr lang="en-GB" sz="2700" smtClean="0"/>
          </a:p>
          <a:p>
            <a:pPr lvl="2" eaLnBrk="1" hangingPunct="1">
              <a:lnSpc>
                <a:spcPct val="80000"/>
              </a:lnSpc>
            </a:pPr>
            <a:r>
              <a:rPr lang="fa-IR" smtClean="0"/>
              <a:t>نظارت مستقیم </a:t>
            </a:r>
            <a:endParaRPr lang="en-GB" smtClean="0"/>
          </a:p>
          <a:p>
            <a:pPr eaLnBrk="1" hangingPunct="1">
              <a:lnSpc>
                <a:spcPct val="80000"/>
              </a:lnSpc>
            </a:pPr>
            <a:r>
              <a:rPr lang="fa-IR" sz="2700" smtClean="0"/>
              <a:t>3- کنترل هاي بازخوردی ، پس از عمل يا گذشته نگر </a:t>
            </a:r>
          </a:p>
          <a:p>
            <a:pPr lvl="2" eaLnBrk="1" hangingPunct="1">
              <a:lnSpc>
                <a:spcPct val="80000"/>
              </a:lnSpc>
            </a:pPr>
            <a:r>
              <a:rPr lang="fa-IR" sz="1900" smtClean="0"/>
              <a:t>برنامه ریزی تا چه حد موثر بوده</a:t>
            </a:r>
          </a:p>
          <a:p>
            <a:pPr lvl="2" eaLnBrk="1" hangingPunct="1">
              <a:lnSpc>
                <a:spcPct val="80000"/>
              </a:lnSpc>
            </a:pPr>
            <a:r>
              <a:rPr lang="fa-IR" sz="1900" smtClean="0"/>
              <a:t>انگیزش در کارکنان را تشدید می کند</a:t>
            </a:r>
            <a:endParaRPr lang="en-GB" sz="1900" smtClean="0"/>
          </a:p>
          <a:p>
            <a:pPr eaLnBrk="1" hangingPunct="1">
              <a:lnSpc>
                <a:spcPct val="80000"/>
              </a:lnSpc>
            </a:pPr>
            <a:r>
              <a:rPr lang="en-US" sz="1200" smtClean="0"/>
              <a:t>Feedforward control. Concurrent control . Feed back control 	</a:t>
            </a:r>
            <a:endParaRPr lang="en-GB" sz="1200" smtClean="0"/>
          </a:p>
          <a:p>
            <a:pPr eaLnBrk="1" hangingPunct="1">
              <a:lnSpc>
                <a:spcPct val="80000"/>
              </a:lnSpc>
            </a:pPr>
            <a:endParaRPr lang="en-GB" sz="12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p:cNvPicPr>
            <a:picLocks noChangeAspect="1" noChangeArrowheads="1"/>
          </p:cNvPicPr>
          <p:nvPr/>
        </p:nvPicPr>
        <p:blipFill>
          <a:blip r:embed="rId2"/>
          <a:srcRect/>
          <a:stretch>
            <a:fillRect/>
          </a:stretch>
        </p:blipFill>
        <p:spPr bwMode="auto">
          <a:xfrm>
            <a:off x="1866900" y="576263"/>
            <a:ext cx="5410200" cy="570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noFill/>
        </p:spPr>
        <p:txBody>
          <a:bodyPr/>
          <a:lstStyle/>
          <a:p>
            <a:fld id="{CC56067B-7262-4021-906D-718E600D4C4B}" type="slidenum">
              <a:rPr lang="fa-IR" smtClean="0"/>
              <a:pPr/>
              <a:t>65</a:t>
            </a:fld>
            <a:endParaRPr lang="en-US" smtClean="0"/>
          </a:p>
        </p:txBody>
      </p:sp>
      <p:sp>
        <p:nvSpPr>
          <p:cNvPr id="113666" name="Rectangle 2"/>
          <p:cNvSpPr>
            <a:spLocks noGrp="1" noChangeArrowheads="1"/>
          </p:cNvSpPr>
          <p:nvPr>
            <p:ph type="title"/>
          </p:nvPr>
        </p:nvSpPr>
        <p:spPr/>
        <p:txBody>
          <a:bodyPr>
            <a:normAutofit fontScale="90000"/>
          </a:bodyPr>
          <a:lstStyle/>
          <a:p>
            <a:pPr>
              <a:defRPr/>
            </a:pPr>
            <a:r>
              <a:rPr lang="ar-SA" sz="4000" dirty="0">
                <a:cs typeface="Koodak" pitchFamily="2" charset="-78"/>
              </a:rPr>
              <a:t> طبقه بندي شاخص هاي مختلف سنجش عملكرد برنامه هاي سازمان</a:t>
            </a:r>
            <a:r>
              <a:rPr lang="en-US" sz="4000" dirty="0">
                <a:cs typeface="Koodak" pitchFamily="2" charset="-78"/>
              </a:rPr>
              <a:t> </a:t>
            </a:r>
          </a:p>
        </p:txBody>
      </p:sp>
      <p:sp>
        <p:nvSpPr>
          <p:cNvPr id="73732" name="Rectangle 3"/>
          <p:cNvSpPr>
            <a:spLocks noGrp="1" noChangeArrowheads="1"/>
          </p:cNvSpPr>
          <p:nvPr>
            <p:ph type="body" idx="1"/>
          </p:nvPr>
        </p:nvSpPr>
        <p:spPr/>
        <p:txBody>
          <a:bodyPr/>
          <a:lstStyle/>
          <a:p>
            <a:r>
              <a:rPr lang="fa-IR" b="1" smtClean="0">
                <a:cs typeface="Koodak" pitchFamily="2" charset="-78"/>
              </a:rPr>
              <a:t>1- شاخص داده يا ورودي </a:t>
            </a:r>
            <a:r>
              <a:rPr lang="fa-IR" smtClean="0">
                <a:cs typeface="Koodak" pitchFamily="2" charset="-78"/>
              </a:rPr>
              <a:t>:</a:t>
            </a:r>
          </a:p>
          <a:p>
            <a:pPr>
              <a:buFont typeface="Wingdings" pitchFamily="2" charset="2"/>
              <a:buNone/>
            </a:pPr>
            <a:r>
              <a:rPr lang="fa-IR" smtClean="0">
                <a:cs typeface="Koodak" pitchFamily="2" charset="-78"/>
              </a:rPr>
              <a:t> اين شاخص مقدار منابع مورد نياز براي عرضه خدمات خاص را مورد سنجش قرار مي دهد. اين شاخص شامل نيروي انساني، مواد، تجهيزات و لوازم است. همچنين اين شاخص عوامل مؤثر بر تقاضا را نيز شامل مي شود . شاخص «داده ها» براي سنجش كل هزينه ارايه خدمات، تركيب منابع مورد استفاده براي ارايه خدمات، سنجش تقاضاي خدمات و مقدار منابع مورد استفاده براي ارايه يك خدمت در مقايسه با ساير خدمات مصروفه بكار مي رود. مثال: تعداد افراد شاغل در بخش جراحی، تعداد وسيله نقليه سازمان.  </a:t>
            </a:r>
            <a:endParaRPr lang="en-GB" smtClean="0">
              <a:cs typeface="Koodak" pitchFamily="2" charset="-7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p:spPr>
        <p:txBody>
          <a:bodyPr/>
          <a:lstStyle/>
          <a:p>
            <a:fld id="{845BEA3A-2BC1-425A-820D-AFF5B6542C4E}" type="slidenum">
              <a:rPr lang="fa-IR" smtClean="0"/>
              <a:pPr/>
              <a:t>66</a:t>
            </a:fld>
            <a:endParaRPr lang="en-US" smtClean="0"/>
          </a:p>
        </p:txBody>
      </p:sp>
      <p:sp>
        <p:nvSpPr>
          <p:cNvPr id="114691" name="Rectangle 3"/>
          <p:cNvSpPr>
            <a:spLocks noGrp="1" noChangeArrowheads="1"/>
          </p:cNvSpPr>
          <p:nvPr>
            <p:ph type="body" idx="1"/>
          </p:nvPr>
        </p:nvSpPr>
        <p:spPr/>
        <p:txBody>
          <a:bodyPr>
            <a:normAutofit fontScale="92500" lnSpcReduction="20000"/>
          </a:bodyPr>
          <a:lstStyle/>
          <a:p>
            <a:pPr>
              <a:defRPr/>
            </a:pPr>
            <a:r>
              <a:rPr lang="ar-SA" b="1" dirty="0">
                <a:cs typeface="Koodak" pitchFamily="2" charset="-78"/>
              </a:rPr>
              <a:t>2- شاخص  ستانده يا خروجي:</a:t>
            </a:r>
            <a:endParaRPr lang="fa-IR" b="1" dirty="0">
              <a:cs typeface="Koodak" pitchFamily="2" charset="-78"/>
            </a:endParaRPr>
          </a:p>
          <a:p>
            <a:pPr>
              <a:buFont typeface="Wingdings" pitchFamily="2" charset="2"/>
              <a:buNone/>
              <a:defRPr/>
            </a:pPr>
            <a:r>
              <a:rPr lang="ar-SA" dirty="0">
                <a:cs typeface="Koodak" pitchFamily="2" charset="-78"/>
              </a:rPr>
              <a:t> اين شاخص مقدار خدمات عرضه شده توسط سازمان را مورد سنجش قرار مي دهد. شاخص ستانده بر سطح فعاليت در يك برنامه خاص تمركز دارد. سنجش حجم كار كه اشاره به زمان تخصيص داده شده پرسنل براي ارايه خدمات دارد، رايج ترين نتيجه اين شاخص است. ستانده براي تعريف آنچه كه برنامه ها توليد مي نمايند، مفيد هستند. با وجود اين، كاربرد اين شاخص محدود است. زيرا اين شاخص نشان نمي دهد كه آيا اهداف يك برنامه تحقق يافته است و يا خير و همچنين هيچ چيزي درباره كيفيت خدمات يا كارايي خدمات عرضه شده ارايه نمي دهد. مثال: تعداد جراحی انجام شده </a:t>
            </a:r>
            <a:endParaRPr lang="en-GB" dirty="0">
              <a:cs typeface="Koodak" pitchFamily="2" charset="-78"/>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noFill/>
        </p:spPr>
        <p:txBody>
          <a:bodyPr/>
          <a:lstStyle/>
          <a:p>
            <a:fld id="{256DE238-6709-4579-8D63-B885DFAC5CFC}" type="slidenum">
              <a:rPr lang="fa-IR" smtClean="0"/>
              <a:pPr/>
              <a:t>67</a:t>
            </a:fld>
            <a:endParaRPr lang="en-US" smtClean="0"/>
          </a:p>
        </p:txBody>
      </p:sp>
      <p:sp>
        <p:nvSpPr>
          <p:cNvPr id="75779" name="Rectangle 3"/>
          <p:cNvSpPr>
            <a:spLocks noGrp="1" noChangeArrowheads="1"/>
          </p:cNvSpPr>
          <p:nvPr>
            <p:ph type="body" idx="1"/>
          </p:nvPr>
        </p:nvSpPr>
        <p:spPr>
          <a:xfrm>
            <a:off x="914400" y="2590800"/>
            <a:ext cx="7693025" cy="3190875"/>
          </a:xfrm>
        </p:spPr>
        <p:txBody>
          <a:bodyPr/>
          <a:lstStyle/>
          <a:p>
            <a:r>
              <a:rPr lang="ar-SA" b="1" smtClean="0">
                <a:cs typeface="Koodak" pitchFamily="2" charset="-78"/>
              </a:rPr>
              <a:t>3- شاخص نتيجه</a:t>
            </a:r>
            <a:r>
              <a:rPr lang="ar-SA" smtClean="0">
                <a:cs typeface="Koodak" pitchFamily="2" charset="-78"/>
              </a:rPr>
              <a:t>:</a:t>
            </a:r>
            <a:endParaRPr lang="fa-IR" smtClean="0">
              <a:cs typeface="Koodak" pitchFamily="2" charset="-78"/>
            </a:endParaRPr>
          </a:p>
          <a:p>
            <a:pPr>
              <a:buFont typeface="Wingdings" pitchFamily="2" charset="2"/>
              <a:buNone/>
            </a:pPr>
            <a:r>
              <a:rPr lang="ar-SA" smtClean="0">
                <a:cs typeface="Koodak" pitchFamily="2" charset="-78"/>
              </a:rPr>
              <a:t>شاخص </a:t>
            </a:r>
            <a:r>
              <a:rPr lang="fa-IR" smtClean="0">
                <a:cs typeface="Koodak" pitchFamily="2" charset="-78"/>
              </a:rPr>
              <a:t>فوق </a:t>
            </a:r>
            <a:r>
              <a:rPr lang="ar-SA" smtClean="0">
                <a:cs typeface="Koodak" pitchFamily="2" charset="-78"/>
              </a:rPr>
              <a:t>اين موضوع را كه آيا برنامه ها به اهداف اوليه خود نايل شده اند و يا خير مورد سنجش قرار مي دهد. شاخص نتيجه، نتايج تحقق يافته، و همينطور مزاياي بدست آمده را منعكس مي كند. در يك برنامه، نتيجه ميان مدت و بلند مدت قابل ارزشيابي است و سياستگذاران بيشتر علاقمند هستند نتايج اين شاخص را بررسي نمايند. با وجود اين، اطلاعات مربوط به سرانجام نتايج (نتيجه)  معمولا" عملي و قابل سنجش نمي باشند. در چنين مواقعي بايستي از سنجش شاخصهاي جانشين بجاي شاخص نتيجه استفاده نمود</a:t>
            </a:r>
            <a:r>
              <a:rPr lang="en-US" smtClean="0">
                <a:cs typeface="Koodak" pitchFamily="2" charset="-78"/>
              </a:rPr>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p:spPr>
        <p:txBody>
          <a:bodyPr/>
          <a:lstStyle/>
          <a:p>
            <a:fld id="{5C961BB1-43A7-4288-9ED2-821F0D4043C2}" type="slidenum">
              <a:rPr lang="fa-IR" smtClean="0"/>
              <a:pPr/>
              <a:t>68</a:t>
            </a:fld>
            <a:endParaRPr lang="en-US" smtClean="0"/>
          </a:p>
        </p:txBody>
      </p:sp>
      <p:sp>
        <p:nvSpPr>
          <p:cNvPr id="76803" name="Rectangle 3"/>
          <p:cNvSpPr>
            <a:spLocks noGrp="1" noChangeArrowheads="1"/>
          </p:cNvSpPr>
          <p:nvPr>
            <p:ph type="body" idx="1"/>
          </p:nvPr>
        </p:nvSpPr>
        <p:spPr/>
        <p:txBody>
          <a:bodyPr/>
          <a:lstStyle/>
          <a:p>
            <a:r>
              <a:rPr lang="ar-SA" b="1" smtClean="0">
                <a:cs typeface="Koodak" pitchFamily="2" charset="-78"/>
              </a:rPr>
              <a:t>4- شاخص كارايي:</a:t>
            </a:r>
            <a:endParaRPr lang="fa-IR" b="1" smtClean="0">
              <a:cs typeface="Koodak" pitchFamily="2" charset="-78"/>
            </a:endParaRPr>
          </a:p>
          <a:p>
            <a:pPr>
              <a:buFont typeface="Wingdings" pitchFamily="2" charset="2"/>
              <a:buNone/>
            </a:pPr>
            <a:r>
              <a:rPr lang="ar-SA" smtClean="0">
                <a:cs typeface="Koodak" pitchFamily="2" charset="-78"/>
              </a:rPr>
              <a:t>كارايي مي تواند تحت اصطلاح نسبت هزينه هر واحد به ستانده، نسبت ستانده بر حسب واحد داده و نسبت ستانده در واحد زمان محاسبه گردد. </a:t>
            </a:r>
            <a:endParaRPr lang="en-GB" smtClean="0">
              <a:cs typeface="Koodak" pitchFamily="2" charset="-78"/>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endParaRPr lang="en-GB" smtClean="0"/>
          </a:p>
        </p:txBody>
      </p:sp>
      <p:pic>
        <p:nvPicPr>
          <p:cNvPr id="77827" name="Picture 2" descr="C:\Documents and Settings\Rasoul\Desktop\ja3.jpg"/>
          <p:cNvPicPr>
            <a:picLocks noGrp="1" noChangeAspect="1" noChangeArrowheads="1"/>
          </p:cNvPicPr>
          <p:nvPr>
            <p:ph idx="1"/>
          </p:nvPr>
        </p:nvPicPr>
        <p:blipFill>
          <a:blip r:embed="rId2"/>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descr="Bouquet"/>
          <p:cNvSpPr>
            <a:spLocks noGrp="1" noRot="1" noChangeArrowheads="1"/>
          </p:cNvSpPr>
          <p:nvPr>
            <p:ph type="title"/>
          </p:nvPr>
        </p:nvSpPr>
        <p:spPr>
          <a:xfrm>
            <a:off x="1447800" y="0"/>
            <a:ext cx="6740525" cy="919163"/>
          </a:xfrm>
        </p:spPr>
        <p:txBody>
          <a:bodyPr rtlCol="0">
            <a:normAutofit fontScale="90000"/>
          </a:bodyPr>
          <a:lstStyle/>
          <a:p>
            <a:pPr algn="r" eaLnBrk="1" fontAlgn="auto" hangingPunct="1">
              <a:spcAft>
                <a:spcPts val="0"/>
              </a:spcAft>
              <a:defRPr/>
            </a:pPr>
            <a:r>
              <a:rPr lang="ar-SA" dirty="0" smtClean="0">
                <a:solidFill>
                  <a:srgbClr val="0C80A4"/>
                </a:solidFill>
              </a:rPr>
              <a:t>گام</a:t>
            </a:r>
            <a:r>
              <a:rPr lang="fa-IR" dirty="0" smtClean="0">
                <a:solidFill>
                  <a:srgbClr val="0C80A4"/>
                </a:solidFill>
              </a:rPr>
              <a:t> </a:t>
            </a:r>
            <a:r>
              <a:rPr lang="ar-SA" dirty="0" smtClean="0">
                <a:solidFill>
                  <a:srgbClr val="0C80A4"/>
                </a:solidFill>
              </a:rPr>
              <a:t>هاي اساسي برنامه ريزي عملياتي</a:t>
            </a:r>
            <a:endParaRPr lang="en-US" dirty="0" smtClean="0">
              <a:solidFill>
                <a:srgbClr val="0C80A4"/>
              </a:solidFill>
            </a:endParaRPr>
          </a:p>
        </p:txBody>
      </p:sp>
      <p:grpSp>
        <p:nvGrpSpPr>
          <p:cNvPr id="14339" name="Group 16"/>
          <p:cNvGrpSpPr>
            <a:grpSpLocks/>
          </p:cNvGrpSpPr>
          <p:nvPr/>
        </p:nvGrpSpPr>
        <p:grpSpPr bwMode="auto">
          <a:xfrm>
            <a:off x="990600" y="1143000"/>
            <a:ext cx="7304088" cy="4895850"/>
            <a:chOff x="1371600" y="981075"/>
            <a:chExt cx="7304088" cy="4895850"/>
          </a:xfrm>
        </p:grpSpPr>
        <p:sp>
          <p:nvSpPr>
            <p:cNvPr id="33797" name="Text Box 5"/>
            <p:cNvSpPr txBox="1">
              <a:spLocks noChangeArrowheads="1"/>
            </p:cNvSpPr>
            <p:nvPr/>
          </p:nvSpPr>
          <p:spPr bwMode="auto">
            <a:xfrm>
              <a:off x="1371600" y="2657475"/>
              <a:ext cx="6324600" cy="523875"/>
            </a:xfrm>
            <a:prstGeom prst="rect">
              <a:avLst/>
            </a:prstGeom>
            <a:blipFill dpi="0" rotWithShape="0">
              <a:blip r:embed="rId2" cstate="print">
                <a:duotone>
                  <a:schemeClr val="accent6">
                    <a:shade val="45000"/>
                    <a:satMod val="135000"/>
                  </a:schemeClr>
                  <a:prstClr val="white"/>
                </a:duotone>
              </a:blip>
              <a:srcRect/>
              <a:tile tx="0" ty="0" sx="100000" sy="100000" flip="none" algn="tl"/>
            </a:blipFill>
            <a:ln w="57150" cmpd="thickThin">
              <a:solidFill>
                <a:srgbClr val="FFFF00"/>
              </a:solidFill>
              <a:miter lim="800000"/>
              <a:headEnd/>
              <a:tailEnd/>
            </a:ln>
            <a:effectLst/>
          </p:spPr>
          <p:txBody>
            <a:bodyPr>
              <a:spAutoFit/>
            </a:bodyPr>
            <a:lstStyle/>
            <a:p>
              <a:pPr algn="r" rtl="1" eaLnBrk="0" hangingPunct="0">
                <a:defRPr/>
              </a:pPr>
              <a:r>
                <a:rPr lang="ar-SA" sz="2800" b="1" dirty="0">
                  <a:solidFill>
                    <a:srgbClr val="FF99FF"/>
                  </a:solidFill>
                  <a:effectLst>
                    <a:outerShdw blurRad="38100" dist="38100" dir="2700000" algn="tl">
                      <a:srgbClr val="000000"/>
                    </a:outerShdw>
                  </a:effectLst>
                  <a:latin typeface="Arial" pitchFamily="34" charset="0"/>
                  <a:cs typeface="Homa" pitchFamily="2" charset="-78"/>
                </a:rPr>
                <a:t>پيشنهاد استراتژيهاي مختلف و انتخاب مناسبترين استراتژي</a:t>
              </a:r>
              <a:endParaRPr lang="en-US" sz="2800" b="1" dirty="0">
                <a:solidFill>
                  <a:srgbClr val="FF99FF"/>
                </a:solidFill>
                <a:effectLst>
                  <a:outerShdw blurRad="38100" dist="38100" dir="2700000" algn="tl">
                    <a:srgbClr val="000000"/>
                  </a:outerShdw>
                </a:effectLst>
                <a:latin typeface="Arial" pitchFamily="34" charset="0"/>
                <a:cs typeface="Homa" pitchFamily="2" charset="-78"/>
              </a:endParaRPr>
            </a:p>
          </p:txBody>
        </p:sp>
        <p:grpSp>
          <p:nvGrpSpPr>
            <p:cNvPr id="14343" name="Group 13"/>
            <p:cNvGrpSpPr>
              <a:grpSpLocks/>
            </p:cNvGrpSpPr>
            <p:nvPr/>
          </p:nvGrpSpPr>
          <p:grpSpPr bwMode="auto">
            <a:xfrm>
              <a:off x="2362200" y="981075"/>
              <a:ext cx="6313488" cy="4895850"/>
              <a:chOff x="2362200" y="981075"/>
              <a:chExt cx="6313488" cy="4895850"/>
            </a:xfrm>
          </p:grpSpPr>
          <p:sp>
            <p:nvSpPr>
              <p:cNvPr id="33795" name="Text Box 3"/>
              <p:cNvSpPr txBox="1">
                <a:spLocks noChangeArrowheads="1"/>
              </p:cNvSpPr>
              <p:nvPr/>
            </p:nvSpPr>
            <p:spPr bwMode="auto">
              <a:xfrm>
                <a:off x="4343400" y="981075"/>
                <a:ext cx="3319463" cy="576263"/>
              </a:xfrm>
              <a:prstGeom prst="rect">
                <a:avLst/>
              </a:prstGeom>
              <a:blipFill dpi="0" rotWithShape="0">
                <a:blip r:embed="rId2" cstate="print">
                  <a:duotone>
                    <a:schemeClr val="accent5">
                      <a:shade val="45000"/>
                      <a:satMod val="135000"/>
                    </a:schemeClr>
                    <a:prstClr val="white"/>
                  </a:duotone>
                </a:blip>
                <a:srcRect/>
                <a:tile tx="0" ty="0" sx="100000" sy="100000" flip="none" algn="tl"/>
              </a:blipFill>
              <a:ln w="57150" cmpd="thickThin">
                <a:solidFill>
                  <a:srgbClr val="FFFF00"/>
                </a:solidFill>
                <a:miter lim="800000"/>
                <a:headEnd/>
                <a:tailEnd/>
              </a:ln>
              <a:effectLst/>
            </p:spPr>
            <p:txBody>
              <a:bodyPr>
                <a:spAutoFit/>
              </a:bodyPr>
              <a:lstStyle/>
              <a:p>
                <a:pPr algn="r" rtl="1" eaLnBrk="0" hangingPunct="0">
                  <a:defRPr/>
                </a:pPr>
                <a:r>
                  <a:rPr lang="ar-SA" sz="2800" b="1" dirty="0">
                    <a:solidFill>
                      <a:srgbClr val="FF99FF"/>
                    </a:solidFill>
                    <a:effectLst>
                      <a:outerShdw blurRad="38100" dist="38100" dir="2700000" algn="tl">
                        <a:srgbClr val="000000"/>
                      </a:outerShdw>
                    </a:effectLst>
                    <a:latin typeface="Arial" pitchFamily="34" charset="0"/>
                    <a:cs typeface="Homa" pitchFamily="2" charset="-78"/>
                  </a:rPr>
                  <a:t>ارزيابي وضعيت موجود</a:t>
                </a:r>
                <a:endParaRPr lang="en-US" sz="2800" b="1" dirty="0">
                  <a:solidFill>
                    <a:srgbClr val="FF99FF"/>
                  </a:solidFill>
                  <a:effectLst>
                    <a:outerShdw blurRad="38100" dist="38100" dir="2700000" algn="tl">
                      <a:srgbClr val="000000"/>
                    </a:outerShdw>
                  </a:effectLst>
                  <a:latin typeface="Arial" pitchFamily="34" charset="0"/>
                  <a:cs typeface="Homa" pitchFamily="2" charset="-78"/>
                </a:endParaRPr>
              </a:p>
            </p:txBody>
          </p:sp>
          <p:sp>
            <p:nvSpPr>
              <p:cNvPr id="33798" name="Text Box 6"/>
              <p:cNvSpPr txBox="1">
                <a:spLocks noChangeArrowheads="1"/>
              </p:cNvSpPr>
              <p:nvPr/>
            </p:nvSpPr>
            <p:spPr bwMode="auto">
              <a:xfrm>
                <a:off x="2362200" y="3495675"/>
                <a:ext cx="5310188" cy="576263"/>
              </a:xfrm>
              <a:prstGeom prst="rect">
                <a:avLst/>
              </a:prstGeom>
              <a:blipFill dpi="0" rotWithShape="0">
                <a:blip r:embed="rId2" cstate="print">
                  <a:duotone>
                    <a:schemeClr val="accent6">
                      <a:shade val="45000"/>
                      <a:satMod val="135000"/>
                    </a:schemeClr>
                    <a:prstClr val="white"/>
                  </a:duotone>
                </a:blip>
                <a:srcRect/>
                <a:tile tx="0" ty="0" sx="100000" sy="100000" flip="none" algn="tl"/>
              </a:blipFill>
              <a:ln w="57150" cmpd="thickThin">
                <a:solidFill>
                  <a:srgbClr val="FFFF00"/>
                </a:solidFill>
                <a:miter lim="800000"/>
                <a:headEnd/>
                <a:tailEnd/>
              </a:ln>
              <a:effectLst/>
            </p:spPr>
            <p:txBody>
              <a:bodyPr>
                <a:spAutoFit/>
              </a:bodyPr>
              <a:lstStyle/>
              <a:p>
                <a:pPr algn="r" rtl="1" eaLnBrk="0" hangingPunct="0">
                  <a:defRPr/>
                </a:pPr>
                <a:r>
                  <a:rPr lang="ar-SA" sz="2800" b="1" dirty="0">
                    <a:solidFill>
                      <a:srgbClr val="FF99FF"/>
                    </a:solidFill>
                    <a:effectLst>
                      <a:outerShdw blurRad="38100" dist="38100" dir="2700000" algn="tl">
                        <a:srgbClr val="000000"/>
                      </a:outerShdw>
                    </a:effectLst>
                    <a:latin typeface="Arial" pitchFamily="34" charset="0"/>
                    <a:cs typeface="Homa" pitchFamily="2" charset="-78"/>
                  </a:rPr>
                  <a:t>پيش بيني  فعاليتها و جدول زماني برنامه </a:t>
                </a:r>
                <a:endParaRPr lang="en-US" sz="2800" b="1" dirty="0">
                  <a:solidFill>
                    <a:srgbClr val="FF99FF"/>
                  </a:solidFill>
                  <a:effectLst>
                    <a:outerShdw blurRad="38100" dist="38100" dir="2700000" algn="tl">
                      <a:srgbClr val="000000"/>
                    </a:outerShdw>
                  </a:effectLst>
                  <a:latin typeface="Arial" pitchFamily="34" charset="0"/>
                  <a:cs typeface="Homa" pitchFamily="2" charset="-78"/>
                </a:endParaRPr>
              </a:p>
            </p:txBody>
          </p:sp>
          <p:sp>
            <p:nvSpPr>
              <p:cNvPr id="33799" name="Text Box 7"/>
              <p:cNvSpPr txBox="1">
                <a:spLocks noChangeArrowheads="1"/>
              </p:cNvSpPr>
              <p:nvPr/>
            </p:nvSpPr>
            <p:spPr bwMode="auto">
              <a:xfrm>
                <a:off x="4343400" y="5172075"/>
                <a:ext cx="3319463" cy="523875"/>
              </a:xfrm>
              <a:prstGeom prst="rect">
                <a:avLst/>
              </a:prstGeom>
              <a:blipFill dpi="0" rotWithShape="0">
                <a:blip r:embed="rId2" cstate="print">
                  <a:duotone>
                    <a:schemeClr val="accent5">
                      <a:shade val="45000"/>
                      <a:satMod val="135000"/>
                    </a:schemeClr>
                    <a:prstClr val="white"/>
                  </a:duotone>
                </a:blip>
                <a:srcRect/>
                <a:tile tx="0" ty="0" sx="100000" sy="100000" flip="none" algn="tl"/>
              </a:blipFill>
              <a:ln w="57150" cmpd="thickThin">
                <a:solidFill>
                  <a:srgbClr val="FFFF00"/>
                </a:solidFill>
                <a:miter lim="800000"/>
                <a:headEnd/>
                <a:tailEnd/>
              </a:ln>
              <a:effectLst/>
            </p:spPr>
            <p:txBody>
              <a:bodyPr>
                <a:spAutoFit/>
              </a:bodyPr>
              <a:lstStyle/>
              <a:p>
                <a:pPr algn="r" rtl="1" eaLnBrk="0" hangingPunct="0">
                  <a:defRPr/>
                </a:pPr>
                <a:r>
                  <a:rPr lang="ar-SA" sz="2800" b="1" dirty="0">
                    <a:solidFill>
                      <a:srgbClr val="FF99FF"/>
                    </a:solidFill>
                    <a:effectLst>
                      <a:outerShdw blurRad="38100" dist="38100" dir="2700000" algn="tl">
                        <a:srgbClr val="000000"/>
                      </a:outerShdw>
                    </a:effectLst>
                    <a:latin typeface="Arial" pitchFamily="34" charset="0"/>
                    <a:cs typeface="Homa" pitchFamily="2" charset="-78"/>
                  </a:rPr>
                  <a:t>پايش </a:t>
                </a:r>
                <a:r>
                  <a:rPr lang="fa-IR" sz="2800" b="1" dirty="0">
                    <a:solidFill>
                      <a:srgbClr val="FF99FF"/>
                    </a:solidFill>
                    <a:effectLst>
                      <a:outerShdw blurRad="38100" dist="38100" dir="2700000" algn="tl">
                        <a:srgbClr val="000000"/>
                      </a:outerShdw>
                    </a:effectLst>
                    <a:latin typeface="Arial" pitchFamily="34" charset="0"/>
                    <a:cs typeface="Homa" pitchFamily="2" charset="-78"/>
                  </a:rPr>
                  <a:t>و </a:t>
                </a:r>
                <a:r>
                  <a:rPr lang="ar-SA" sz="2800" b="1" dirty="0">
                    <a:solidFill>
                      <a:srgbClr val="FF99FF"/>
                    </a:solidFill>
                    <a:effectLst>
                      <a:outerShdw blurRad="38100" dist="38100" dir="2700000" algn="tl">
                        <a:srgbClr val="000000"/>
                      </a:outerShdw>
                    </a:effectLst>
                    <a:latin typeface="Arial" pitchFamily="34" charset="0"/>
                    <a:cs typeface="Homa" pitchFamily="2" charset="-78"/>
                  </a:rPr>
                  <a:t>ارزشياب</a:t>
                </a:r>
                <a:r>
                  <a:rPr lang="fa-IR" sz="2800" b="1" dirty="0">
                    <a:solidFill>
                      <a:srgbClr val="FF99FF"/>
                    </a:solidFill>
                    <a:effectLst>
                      <a:outerShdw blurRad="38100" dist="38100" dir="2700000" algn="tl">
                        <a:srgbClr val="000000"/>
                      </a:outerShdw>
                    </a:effectLst>
                    <a:latin typeface="Arial" pitchFamily="34" charset="0"/>
                    <a:cs typeface="Homa" pitchFamily="2" charset="-78"/>
                  </a:rPr>
                  <a:t>ي</a:t>
                </a:r>
                <a:r>
                  <a:rPr lang="ar-SA" sz="2800" b="1" dirty="0">
                    <a:solidFill>
                      <a:srgbClr val="FF99FF"/>
                    </a:solidFill>
                    <a:effectLst>
                      <a:outerShdw blurRad="38100" dist="38100" dir="2700000" algn="tl">
                        <a:srgbClr val="000000"/>
                      </a:outerShdw>
                    </a:effectLst>
                    <a:latin typeface="Arial" pitchFamily="34" charset="0"/>
                    <a:cs typeface="Homa" pitchFamily="2" charset="-78"/>
                  </a:rPr>
                  <a:t> برنامه</a:t>
                </a:r>
                <a:endParaRPr lang="en-US" sz="2800" b="1" dirty="0">
                  <a:solidFill>
                    <a:srgbClr val="FF99FF"/>
                  </a:solidFill>
                  <a:effectLst>
                    <a:outerShdw blurRad="38100" dist="38100" dir="2700000" algn="tl">
                      <a:srgbClr val="000000"/>
                    </a:outerShdw>
                  </a:effectLst>
                  <a:latin typeface="Arial" pitchFamily="34" charset="0"/>
                  <a:cs typeface="Homa" pitchFamily="2" charset="-78"/>
                </a:endParaRPr>
              </a:p>
            </p:txBody>
          </p:sp>
          <p:sp>
            <p:nvSpPr>
              <p:cNvPr id="33800" name="Text Box 8"/>
              <p:cNvSpPr txBox="1">
                <a:spLocks noChangeArrowheads="1"/>
              </p:cNvSpPr>
              <p:nvPr/>
            </p:nvSpPr>
            <p:spPr bwMode="auto">
              <a:xfrm>
                <a:off x="3132138" y="4322763"/>
                <a:ext cx="4543425" cy="576262"/>
              </a:xfrm>
              <a:prstGeom prst="rect">
                <a:avLst/>
              </a:prstGeom>
              <a:blipFill dpi="0" rotWithShape="0">
                <a:blip r:embed="rId2" cstate="print">
                  <a:duotone>
                    <a:schemeClr val="accent6">
                      <a:shade val="45000"/>
                      <a:satMod val="135000"/>
                    </a:schemeClr>
                    <a:prstClr val="white"/>
                  </a:duotone>
                </a:blip>
                <a:srcRect/>
                <a:tile tx="0" ty="0" sx="100000" sy="100000" flip="none" algn="tl"/>
              </a:blipFill>
              <a:ln w="57150" cmpd="thickThin">
                <a:solidFill>
                  <a:srgbClr val="FFFF00"/>
                </a:solidFill>
                <a:miter lim="800000"/>
                <a:headEnd/>
                <a:tailEnd/>
              </a:ln>
              <a:effectLst/>
            </p:spPr>
            <p:txBody>
              <a:bodyPr>
                <a:spAutoFit/>
              </a:bodyPr>
              <a:lstStyle/>
              <a:p>
                <a:pPr algn="r" rtl="1" eaLnBrk="0" hangingPunct="0">
                  <a:defRPr/>
                </a:pPr>
                <a:r>
                  <a:rPr lang="fa-IR" sz="2800" b="1" dirty="0">
                    <a:solidFill>
                      <a:srgbClr val="FF99FF"/>
                    </a:solidFill>
                    <a:effectLst>
                      <a:outerShdw blurRad="38100" dist="38100" dir="2700000" algn="tl">
                        <a:srgbClr val="000000"/>
                      </a:outerShdw>
                    </a:effectLst>
                    <a:latin typeface="Arial" pitchFamily="34" charset="0"/>
                    <a:cs typeface="Homa" pitchFamily="2" charset="-78"/>
                  </a:rPr>
                  <a:t>برآورد  بودجه (بودجه بندي) برنامه</a:t>
                </a:r>
                <a:endParaRPr lang="en-US" sz="2800" b="1" dirty="0">
                  <a:solidFill>
                    <a:srgbClr val="FF99FF"/>
                  </a:solidFill>
                  <a:effectLst>
                    <a:outerShdw blurRad="38100" dist="38100" dir="2700000" algn="tl">
                      <a:srgbClr val="000000"/>
                    </a:outerShdw>
                  </a:effectLst>
                  <a:latin typeface="Arial" pitchFamily="34" charset="0"/>
                  <a:cs typeface="Homa" pitchFamily="2" charset="-78"/>
                </a:endParaRPr>
              </a:p>
            </p:txBody>
          </p:sp>
          <p:sp>
            <p:nvSpPr>
              <p:cNvPr id="33802" name="Text Box 10"/>
              <p:cNvSpPr txBox="1">
                <a:spLocks noChangeArrowheads="1"/>
              </p:cNvSpPr>
              <p:nvPr/>
            </p:nvSpPr>
            <p:spPr bwMode="auto">
              <a:xfrm rot="16200000">
                <a:off x="6443663" y="2636837"/>
                <a:ext cx="3887788" cy="576263"/>
              </a:xfrm>
              <a:prstGeom prst="rect">
                <a:avLst/>
              </a:prstGeom>
              <a:solidFill>
                <a:srgbClr val="FFFF00"/>
              </a:solidFill>
              <a:ln w="57150" cmpd="thickThin">
                <a:solidFill>
                  <a:srgbClr val="FF0000"/>
                </a:solidFill>
                <a:miter lim="800000"/>
                <a:headEnd/>
                <a:tailEnd/>
              </a:ln>
              <a:effectLst/>
            </p:spPr>
            <p:txBody>
              <a:bodyPr>
                <a:spAutoFit/>
              </a:bodyPr>
              <a:lstStyle/>
              <a:p>
                <a:pPr algn="r" rtl="1" eaLnBrk="0" hangingPunct="0">
                  <a:defRPr/>
                </a:pPr>
                <a:r>
                  <a:rPr lang="fa-IR" sz="2800" b="1" dirty="0">
                    <a:solidFill>
                      <a:srgbClr val="FF3300"/>
                    </a:solidFill>
                    <a:effectLst>
                      <a:outerShdw blurRad="38100" dist="38100" dir="2700000" algn="tl">
                        <a:srgbClr val="000000"/>
                      </a:outerShdw>
                    </a:effectLst>
                    <a:latin typeface="Arial" pitchFamily="34" charset="0"/>
                    <a:cs typeface="Mitra" pitchFamily="2" charset="-78"/>
                  </a:rPr>
                  <a:t>فاز پيش بيني و تدوين برنامه</a:t>
                </a:r>
                <a:endParaRPr lang="en-US" sz="2800" b="1" dirty="0">
                  <a:solidFill>
                    <a:srgbClr val="FF3300"/>
                  </a:solidFill>
                  <a:effectLst>
                    <a:outerShdw blurRad="38100" dist="38100" dir="2700000" algn="tl">
                      <a:srgbClr val="000000"/>
                    </a:outerShdw>
                  </a:effectLst>
                  <a:latin typeface="Arial" pitchFamily="34" charset="0"/>
                  <a:cs typeface="Mitra" pitchFamily="2" charset="-78"/>
                </a:endParaRPr>
              </a:p>
            </p:txBody>
          </p:sp>
          <p:sp>
            <p:nvSpPr>
              <p:cNvPr id="33803" name="Text Box 11"/>
              <p:cNvSpPr txBox="1">
                <a:spLocks noChangeArrowheads="1"/>
              </p:cNvSpPr>
              <p:nvPr/>
            </p:nvSpPr>
            <p:spPr bwMode="auto">
              <a:xfrm rot="16200000">
                <a:off x="7940676" y="5173662"/>
                <a:ext cx="863600" cy="542925"/>
              </a:xfrm>
              <a:prstGeom prst="rect">
                <a:avLst/>
              </a:prstGeom>
              <a:solidFill>
                <a:srgbClr val="FFFF00"/>
              </a:solidFill>
              <a:ln w="57150" cmpd="thickThin">
                <a:solidFill>
                  <a:srgbClr val="FF0000"/>
                </a:solidFill>
                <a:miter lim="800000"/>
                <a:headEnd/>
                <a:tailEnd/>
              </a:ln>
              <a:effectLst/>
            </p:spPr>
            <p:txBody>
              <a:bodyPr/>
              <a:lstStyle/>
              <a:p>
                <a:pPr algn="r" rtl="1" eaLnBrk="0" hangingPunct="0">
                  <a:defRPr/>
                </a:pPr>
                <a:r>
                  <a:rPr lang="fa-IR" b="1" dirty="0">
                    <a:solidFill>
                      <a:srgbClr val="FF3300"/>
                    </a:solidFill>
                    <a:effectLst>
                      <a:outerShdw blurRad="38100" dist="38100" dir="2700000" algn="tl">
                        <a:srgbClr val="000000"/>
                      </a:outerShdw>
                    </a:effectLst>
                    <a:latin typeface="Arial" pitchFamily="34" charset="0"/>
                    <a:cs typeface="Mitra" pitchFamily="2" charset="-78"/>
                  </a:rPr>
                  <a:t>فازاجرا</a:t>
                </a:r>
                <a:endParaRPr lang="en-US" b="1" dirty="0">
                  <a:solidFill>
                    <a:srgbClr val="FF3300"/>
                  </a:solidFill>
                  <a:effectLst>
                    <a:outerShdw blurRad="38100" dist="38100" dir="2700000" algn="tl">
                      <a:srgbClr val="000000"/>
                    </a:outerShdw>
                  </a:effectLst>
                  <a:latin typeface="Arial" pitchFamily="34" charset="0"/>
                  <a:cs typeface="Mitra" pitchFamily="2" charset="-78"/>
                </a:endParaRPr>
              </a:p>
            </p:txBody>
          </p:sp>
        </p:grpSp>
        <p:sp>
          <p:nvSpPr>
            <p:cNvPr id="16" name="Text Box 6"/>
            <p:cNvSpPr txBox="1">
              <a:spLocks noChangeArrowheads="1"/>
            </p:cNvSpPr>
            <p:nvPr/>
          </p:nvSpPr>
          <p:spPr bwMode="auto">
            <a:xfrm>
              <a:off x="2362200" y="1828800"/>
              <a:ext cx="5310188" cy="523875"/>
            </a:xfrm>
            <a:prstGeom prst="rect">
              <a:avLst/>
            </a:prstGeom>
            <a:blipFill dpi="0" rotWithShape="0">
              <a:blip r:embed="rId2" cstate="print">
                <a:duotone>
                  <a:schemeClr val="accent6">
                    <a:shade val="45000"/>
                    <a:satMod val="135000"/>
                  </a:schemeClr>
                  <a:prstClr val="white"/>
                </a:duotone>
              </a:blip>
              <a:srcRect/>
              <a:tile tx="0" ty="0" sx="100000" sy="100000" flip="none" algn="tl"/>
            </a:blipFill>
            <a:ln w="57150" cmpd="thickThin">
              <a:solidFill>
                <a:srgbClr val="FFFF00"/>
              </a:solidFill>
              <a:miter lim="800000"/>
              <a:headEnd/>
              <a:tailEnd/>
            </a:ln>
            <a:effectLst/>
          </p:spPr>
          <p:txBody>
            <a:bodyPr>
              <a:spAutoFit/>
            </a:bodyPr>
            <a:lstStyle/>
            <a:p>
              <a:pPr algn="r" rtl="1" eaLnBrk="0" hangingPunct="0">
                <a:defRPr/>
              </a:pPr>
              <a:r>
                <a:rPr lang="ar-SA" sz="2800" b="1" dirty="0">
                  <a:solidFill>
                    <a:srgbClr val="FF99FF"/>
                  </a:solidFill>
                  <a:effectLst>
                    <a:outerShdw blurRad="38100" dist="38100" dir="2700000" algn="tl">
                      <a:srgbClr val="000000"/>
                    </a:outerShdw>
                  </a:effectLst>
                  <a:latin typeface="Arial" pitchFamily="34" charset="0"/>
                  <a:cs typeface="Homa" pitchFamily="2" charset="-78"/>
                </a:rPr>
                <a:t>تعيين اهداف</a:t>
              </a:r>
              <a:endParaRPr lang="en-US" sz="2800" b="1" dirty="0">
                <a:solidFill>
                  <a:srgbClr val="FF99FF"/>
                </a:solidFill>
                <a:effectLst>
                  <a:outerShdw blurRad="38100" dist="38100" dir="2700000" algn="tl">
                    <a:srgbClr val="000000"/>
                  </a:outerShdw>
                </a:effectLst>
                <a:latin typeface="Arial" pitchFamily="34" charset="0"/>
                <a:cs typeface="Homa" pitchFamily="2" charset="-78"/>
              </a:endParaRPr>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p:spPr>
        <p:txBody>
          <a:bodyPr/>
          <a:lstStyle/>
          <a:p>
            <a:fld id="{ABFE1CAD-C56E-493A-A4FE-117E405B3C18}" type="slidenum">
              <a:rPr lang="fa-IR" smtClean="0"/>
              <a:pPr/>
              <a:t>70</a:t>
            </a:fld>
            <a:endParaRPr lang="en-US" smtClean="0"/>
          </a:p>
        </p:txBody>
      </p:sp>
      <p:sp>
        <p:nvSpPr>
          <p:cNvPr id="121858" name="Rectangle 2"/>
          <p:cNvSpPr>
            <a:spLocks noGrp="1" noChangeArrowheads="1"/>
          </p:cNvSpPr>
          <p:nvPr>
            <p:ph type="title"/>
          </p:nvPr>
        </p:nvSpPr>
        <p:spPr/>
        <p:txBody>
          <a:bodyPr>
            <a:normAutofit fontScale="90000"/>
          </a:bodyPr>
          <a:lstStyle/>
          <a:p>
            <a:pPr>
              <a:defRPr/>
            </a:pPr>
            <a:r>
              <a:rPr lang="ar-SA" sz="4000" dirty="0">
                <a:cs typeface="Koodak" pitchFamily="2" charset="-78"/>
              </a:rPr>
              <a:t> شاخص هاي سنجش عملكرد كليدي را مشخص سازيد. </a:t>
            </a:r>
            <a:endParaRPr lang="en-GB" sz="4000" dirty="0">
              <a:cs typeface="Koodak" pitchFamily="2" charset="-78"/>
            </a:endParaRPr>
          </a:p>
        </p:txBody>
      </p:sp>
      <p:sp>
        <p:nvSpPr>
          <p:cNvPr id="78852" name="Rectangle 3"/>
          <p:cNvSpPr>
            <a:spLocks noGrp="1" noChangeArrowheads="1"/>
          </p:cNvSpPr>
          <p:nvPr>
            <p:ph type="body" idx="1"/>
          </p:nvPr>
        </p:nvSpPr>
        <p:spPr/>
        <p:txBody>
          <a:bodyPr/>
          <a:lstStyle/>
          <a:p>
            <a:pPr>
              <a:lnSpc>
                <a:spcPct val="90000"/>
              </a:lnSpc>
            </a:pPr>
            <a:r>
              <a:rPr lang="ar-SA" smtClean="0">
                <a:cs typeface="Koodak" pitchFamily="2" charset="-78"/>
              </a:rPr>
              <a:t>وقتي كه تمام شاخص هاي سنجش عملكرد انتخاب شدند، ضروري است كه از بين اين شاخص ها، شاخص هاي كليدي را انتخاب نمائيد. ليست شاخص هاي سنجش عملكرد سازمان را مورد بازبيني قرار داده و شاخص هايي كه با توجه رسالت و اهداف سازمان اهميت بيشتري دارند، مشخص نمائيد. از بين اين شاخص ها، شاخص هاي كليدي را كه مي توان در اسناد منتشره خارج از سازمان بعنوان گزارش برنامه ريزي ذكر كرد را انتخاب نمائيد. </a:t>
            </a:r>
            <a:endParaRPr lang="en-US" smtClean="0">
              <a:cs typeface="Koodak" pitchFamily="2" charset="-78"/>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p:spPr>
        <p:txBody>
          <a:bodyPr/>
          <a:lstStyle/>
          <a:p>
            <a:fld id="{79191210-DC2B-494A-8C4A-2B79CBEAF7B1}" type="slidenum">
              <a:rPr lang="fa-IR" smtClean="0"/>
              <a:pPr/>
              <a:t>71</a:t>
            </a:fld>
            <a:endParaRPr lang="en-US" smtClean="0"/>
          </a:p>
        </p:txBody>
      </p:sp>
      <p:sp>
        <p:nvSpPr>
          <p:cNvPr id="79875" name="Rectangle 2"/>
          <p:cNvSpPr>
            <a:spLocks noGrp="1" noChangeArrowheads="1"/>
          </p:cNvSpPr>
          <p:nvPr>
            <p:ph type="title"/>
          </p:nvPr>
        </p:nvSpPr>
        <p:spPr/>
        <p:txBody>
          <a:bodyPr/>
          <a:lstStyle/>
          <a:p>
            <a:pPr marL="836613" indent="-836613"/>
            <a:r>
              <a:rPr lang="ar-SA" smtClean="0">
                <a:cs typeface="Koodak" pitchFamily="2" charset="-78"/>
              </a:rPr>
              <a:t> نيازهاي اطلاعاتي را تعيين نمائيد. </a:t>
            </a:r>
            <a:endParaRPr lang="en-GB" smtClean="0">
              <a:cs typeface="Koodak" pitchFamily="2" charset="-78"/>
            </a:endParaRPr>
          </a:p>
        </p:txBody>
      </p:sp>
      <p:sp>
        <p:nvSpPr>
          <p:cNvPr id="79876" name="Rectangle 3"/>
          <p:cNvSpPr>
            <a:spLocks noGrp="1" noChangeArrowheads="1"/>
          </p:cNvSpPr>
          <p:nvPr>
            <p:ph type="body" idx="1"/>
          </p:nvPr>
        </p:nvSpPr>
        <p:spPr/>
        <p:txBody>
          <a:bodyPr/>
          <a:lstStyle/>
          <a:p>
            <a:r>
              <a:rPr lang="ar-SA" smtClean="0">
                <a:cs typeface="Koodak" pitchFamily="2" charset="-78"/>
              </a:rPr>
              <a:t>چه داده هايي</a:t>
            </a:r>
            <a:r>
              <a:rPr lang="fa-IR" smtClean="0">
                <a:cs typeface="Koodak" pitchFamily="2" charset="-78"/>
              </a:rPr>
              <a:t> </a:t>
            </a:r>
            <a:r>
              <a:rPr lang="ar-SA" smtClean="0">
                <a:cs typeface="Koodak" pitchFamily="2" charset="-78"/>
              </a:rPr>
              <a:t>بصورت روتين جمع آوري مي گردند؟ </a:t>
            </a:r>
          </a:p>
          <a:p>
            <a:r>
              <a:rPr lang="ar-SA" smtClean="0">
                <a:cs typeface="Koodak" pitchFamily="2" charset="-78"/>
              </a:rPr>
              <a:t>چه داده هاي</a:t>
            </a:r>
            <a:r>
              <a:rPr lang="fa-IR" smtClean="0">
                <a:cs typeface="Koodak" pitchFamily="2" charset="-78"/>
              </a:rPr>
              <a:t> </a:t>
            </a:r>
            <a:r>
              <a:rPr lang="ar-SA" smtClean="0">
                <a:cs typeface="Koodak" pitchFamily="2" charset="-78"/>
              </a:rPr>
              <a:t>جديدي لازم است جمع آوري گردند؟ </a:t>
            </a:r>
          </a:p>
          <a:p>
            <a:r>
              <a:rPr lang="ar-SA" smtClean="0">
                <a:cs typeface="Koodak" pitchFamily="2" charset="-78"/>
              </a:rPr>
              <a:t>آيا در مسير جمع آوري داده ها</a:t>
            </a:r>
            <a:r>
              <a:rPr lang="fa-IR" smtClean="0">
                <a:cs typeface="Koodak" pitchFamily="2" charset="-78"/>
              </a:rPr>
              <a:t> </a:t>
            </a:r>
            <a:r>
              <a:rPr lang="ar-SA" smtClean="0">
                <a:cs typeface="Koodak" pitchFamily="2" charset="-78"/>
              </a:rPr>
              <a:t>مشكل خاصي وجود دارد؟ </a:t>
            </a:r>
          </a:p>
          <a:p>
            <a:r>
              <a:rPr lang="ar-SA" smtClean="0">
                <a:cs typeface="Koodak" pitchFamily="2" charset="-78"/>
              </a:rPr>
              <a:t>آيا مي توان جمع آوري داده هاي</a:t>
            </a:r>
            <a:r>
              <a:rPr lang="fa-IR" smtClean="0">
                <a:cs typeface="Koodak" pitchFamily="2" charset="-78"/>
              </a:rPr>
              <a:t> </a:t>
            </a:r>
            <a:r>
              <a:rPr lang="ar-SA" smtClean="0">
                <a:cs typeface="Koodak" pitchFamily="2" charset="-78"/>
              </a:rPr>
              <a:t>جديد مورد نياز را در فرآيند فعلي جمع آوري اطلاعات تركيب نمود؟ </a:t>
            </a:r>
            <a:endParaRPr lang="en-GB" smtClean="0">
              <a:cs typeface="Koodak" pitchFamily="2" charset="-78"/>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p:spPr>
        <p:txBody>
          <a:bodyPr/>
          <a:lstStyle/>
          <a:p>
            <a:fld id="{A74C0F49-2679-448C-A944-A86B6B6CCCC1}" type="slidenum">
              <a:rPr lang="fa-IR" smtClean="0"/>
              <a:pPr/>
              <a:t>72</a:t>
            </a:fld>
            <a:endParaRPr lang="en-US" smtClean="0"/>
          </a:p>
        </p:txBody>
      </p:sp>
      <p:sp>
        <p:nvSpPr>
          <p:cNvPr id="80899" name="Rectangle 3"/>
          <p:cNvSpPr>
            <a:spLocks noGrp="1" noChangeArrowheads="1"/>
          </p:cNvSpPr>
          <p:nvPr>
            <p:ph type="body" idx="1"/>
          </p:nvPr>
        </p:nvSpPr>
        <p:spPr>
          <a:xfrm>
            <a:off x="914400" y="2209800"/>
            <a:ext cx="7693025" cy="3190875"/>
          </a:xfrm>
        </p:spPr>
        <p:txBody>
          <a:bodyPr/>
          <a:lstStyle/>
          <a:p>
            <a:r>
              <a:rPr lang="ar-SA" smtClean="0">
                <a:cs typeface="Koodak" pitchFamily="2" charset="-78"/>
              </a:rPr>
              <a:t>چه فرمهاي جديدي براي جمع آوري داده ها</a:t>
            </a:r>
            <a:r>
              <a:rPr lang="fa-IR" smtClean="0">
                <a:cs typeface="Koodak" pitchFamily="2" charset="-78"/>
              </a:rPr>
              <a:t> </a:t>
            </a:r>
            <a:r>
              <a:rPr lang="ar-SA" smtClean="0">
                <a:cs typeface="Koodak" pitchFamily="2" charset="-78"/>
              </a:rPr>
              <a:t>مورد نياز است؟ </a:t>
            </a:r>
          </a:p>
          <a:p>
            <a:r>
              <a:rPr lang="ar-SA" smtClean="0">
                <a:cs typeface="Koodak" pitchFamily="2" charset="-78"/>
              </a:rPr>
              <a:t>براي مديريت اطلاعات مربوط به سنجش عملكرد سازمان، به چه منابع جديدي نياز است؟ </a:t>
            </a:r>
          </a:p>
          <a:p>
            <a:r>
              <a:rPr lang="ar-SA" smtClean="0">
                <a:cs typeface="Koodak" pitchFamily="2" charset="-78"/>
              </a:rPr>
              <a:t>چه ابزارهاي سخت افزاري ونرم افزاري كامپيوتري براي جمع آوري و تحليل داده ها در سازمان موجود است؟ </a:t>
            </a:r>
          </a:p>
          <a:p>
            <a:r>
              <a:rPr lang="ar-SA" smtClean="0">
                <a:cs typeface="Koodak" pitchFamily="2" charset="-78"/>
              </a:rPr>
              <a:t>آيا در تغيير مسير جمع آوري داده هاي سازمانی، تنگاهايي وجود دارد؟ </a:t>
            </a:r>
            <a:endParaRPr lang="fa-IR" smtClean="0">
              <a:cs typeface="Koodak" pitchFamily="2" charset="-78"/>
            </a:endParaRPr>
          </a:p>
          <a:p>
            <a:r>
              <a:rPr lang="ar-SA" sz="2400" smtClean="0">
                <a:cs typeface="Koodak" pitchFamily="2" charset="-78"/>
              </a:rPr>
              <a:t>داده ها در چه مقاطع زماني بايستي جمع آوري شوند، ماهانه، سالانه و فصلي؟</a:t>
            </a:r>
            <a:endParaRPr lang="fa-IR" sz="2400" smtClean="0">
              <a:cs typeface="Koodak" pitchFamily="2" charset="-78"/>
            </a:endParaRPr>
          </a:p>
          <a:p>
            <a:r>
              <a:rPr lang="ar-SA" sz="2400" smtClean="0">
                <a:cs typeface="Koodak" pitchFamily="2" charset="-78"/>
              </a:rPr>
              <a:t>كداميك از شيوه هاي كنترل، آزمايش و بازرسي </a:t>
            </a:r>
            <a:r>
              <a:rPr lang="ar-SA" smtClean="0">
                <a:cs typeface="Koodak" pitchFamily="2" charset="-78"/>
              </a:rPr>
              <a:t>براي اينكار مفيد است؟ </a:t>
            </a:r>
            <a:endParaRPr lang="en-GB" smtClean="0">
              <a:cs typeface="Koodak" pitchFamily="2" charset="-78"/>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noFill/>
        </p:spPr>
        <p:txBody>
          <a:bodyPr/>
          <a:lstStyle/>
          <a:p>
            <a:fld id="{B4B904DD-3843-4189-BC6A-412FF5AEE4C4}" type="slidenum">
              <a:rPr lang="fa-IR" smtClean="0"/>
              <a:pPr/>
              <a:t>73</a:t>
            </a:fld>
            <a:endParaRPr lang="en-US" smtClean="0"/>
          </a:p>
        </p:txBody>
      </p:sp>
      <p:sp>
        <p:nvSpPr>
          <p:cNvPr id="128002" name="Rectangle 2"/>
          <p:cNvSpPr>
            <a:spLocks noGrp="1" noChangeArrowheads="1"/>
          </p:cNvSpPr>
          <p:nvPr>
            <p:ph type="title"/>
          </p:nvPr>
        </p:nvSpPr>
        <p:spPr/>
        <p:txBody>
          <a:bodyPr>
            <a:normAutofit fontScale="90000"/>
          </a:bodyPr>
          <a:lstStyle/>
          <a:p>
            <a:pPr>
              <a:defRPr/>
            </a:pPr>
            <a:r>
              <a:rPr lang="ar-SA" sz="4000" dirty="0">
                <a:cs typeface="Koodak" pitchFamily="2" charset="-78"/>
              </a:rPr>
              <a:t>تعيين چارچوب براي ارسال گزارش</a:t>
            </a:r>
            <a:r>
              <a:rPr lang="en-US" sz="4000" dirty="0">
                <a:cs typeface="Koodak" pitchFamily="2" charset="-78"/>
              </a:rPr>
              <a:t/>
            </a:r>
            <a:br>
              <a:rPr lang="en-US" sz="4000" dirty="0">
                <a:cs typeface="Koodak" pitchFamily="2" charset="-78"/>
              </a:rPr>
            </a:br>
            <a:endParaRPr lang="en-US" sz="4000" dirty="0">
              <a:cs typeface="Koodak" pitchFamily="2" charset="-78"/>
            </a:endParaRPr>
          </a:p>
        </p:txBody>
      </p:sp>
      <p:sp>
        <p:nvSpPr>
          <p:cNvPr id="81924" name="Rectangle 3"/>
          <p:cNvSpPr>
            <a:spLocks noGrp="1" noChangeArrowheads="1"/>
          </p:cNvSpPr>
          <p:nvPr>
            <p:ph type="body" idx="1"/>
          </p:nvPr>
        </p:nvSpPr>
        <p:spPr/>
        <p:txBody>
          <a:bodyPr/>
          <a:lstStyle/>
          <a:p>
            <a:r>
              <a:rPr lang="ar-SA" smtClean="0">
                <a:cs typeface="Koodak" pitchFamily="2" charset="-78"/>
              </a:rPr>
              <a:t>براي ارسال گزارشات سقف زماني تعيين كنيد. </a:t>
            </a:r>
          </a:p>
          <a:p>
            <a:r>
              <a:rPr lang="ar-SA" smtClean="0">
                <a:cs typeface="Koodak" pitchFamily="2" charset="-78"/>
              </a:rPr>
              <a:t>به استمرار جمع آوري اطلاعات توجه خاص نموده و طوري برنامه ريزي شود كه در صورت جابجا شدن نيروها، نيروهاي جديد  با نحوه محاسبه شاخص ها آشنا شوند.</a:t>
            </a:r>
            <a:endParaRPr lang="fa-IR" smtClean="0">
              <a:cs typeface="Koodak" pitchFamily="2" charset="-78"/>
            </a:endParaRPr>
          </a:p>
          <a:p>
            <a:endParaRPr lang="ar-SA" smtClean="0">
              <a:cs typeface="Koodak" pitchFamily="2" charset="-78"/>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endParaRPr lang="en-GB" smtClean="0"/>
          </a:p>
        </p:txBody>
      </p:sp>
      <p:sp>
        <p:nvSpPr>
          <p:cNvPr id="82947" name="Slide Number Placeholder 4"/>
          <p:cNvSpPr>
            <a:spLocks noGrp="1"/>
          </p:cNvSpPr>
          <p:nvPr>
            <p:ph type="sldNum" sz="quarter" idx="12"/>
          </p:nvPr>
        </p:nvSpPr>
        <p:spPr>
          <a:noFill/>
        </p:spPr>
        <p:txBody>
          <a:bodyPr/>
          <a:lstStyle/>
          <a:p>
            <a:fld id="{94480A64-25F4-468E-9D9D-D57E337B0881}" type="slidenum">
              <a:rPr lang="en-US" smtClean="0"/>
              <a:pPr/>
              <a:t>74</a:t>
            </a:fld>
            <a:endParaRPr lang="en-US" smtClean="0"/>
          </a:p>
        </p:txBody>
      </p:sp>
      <p:pic>
        <p:nvPicPr>
          <p:cNvPr id="82948" name="Picture 2"/>
          <p:cNvPicPr>
            <a:picLocks noGrp="1" noChangeAspect="1" noChangeArrowheads="1"/>
          </p:cNvPicPr>
          <p:nvPr>
            <p:ph idx="1"/>
          </p:nvPr>
        </p:nvPicPr>
        <p:blipFill>
          <a:blip r:embed="rId2"/>
          <a:srcRect/>
          <a:stretch>
            <a:fillRect/>
          </a:stretch>
        </p:blipFill>
        <p:spPr>
          <a:xfrm>
            <a:off x="280988" y="249238"/>
            <a:ext cx="8742362" cy="6015037"/>
          </a:xfr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endParaRPr lang="en-GB" smtClean="0"/>
          </a:p>
        </p:txBody>
      </p:sp>
      <p:sp>
        <p:nvSpPr>
          <p:cNvPr id="83971" name="Slide Number Placeholder 4"/>
          <p:cNvSpPr>
            <a:spLocks noGrp="1"/>
          </p:cNvSpPr>
          <p:nvPr>
            <p:ph type="sldNum" sz="quarter" idx="12"/>
          </p:nvPr>
        </p:nvSpPr>
        <p:spPr>
          <a:noFill/>
        </p:spPr>
        <p:txBody>
          <a:bodyPr/>
          <a:lstStyle/>
          <a:p>
            <a:fld id="{3D97D581-D9C9-427E-BCA9-07E779D6224F}" type="slidenum">
              <a:rPr lang="en-US" smtClean="0"/>
              <a:pPr/>
              <a:t>75</a:t>
            </a:fld>
            <a:endParaRPr lang="en-US" smtClean="0"/>
          </a:p>
        </p:txBody>
      </p:sp>
      <p:pic>
        <p:nvPicPr>
          <p:cNvPr id="83972" name="Picture 2"/>
          <p:cNvPicPr>
            <a:picLocks noGrp="1" noChangeAspect="1" noChangeArrowheads="1"/>
          </p:cNvPicPr>
          <p:nvPr>
            <p:ph idx="1"/>
          </p:nvPr>
        </p:nvPicPr>
        <p:blipFill>
          <a:blip r:embed="rId2"/>
          <a:srcRect/>
          <a:stretch>
            <a:fillRect/>
          </a:stretch>
        </p:blipFill>
        <p:spPr>
          <a:xfrm>
            <a:off x="0" y="63500"/>
            <a:ext cx="8863013" cy="6475413"/>
          </a:xfr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endParaRPr lang="en-GB" smtClean="0"/>
          </a:p>
        </p:txBody>
      </p:sp>
      <p:sp>
        <p:nvSpPr>
          <p:cNvPr id="84995" name="Footer Placeholder 3"/>
          <p:cNvSpPr>
            <a:spLocks noGrp="1"/>
          </p:cNvSpPr>
          <p:nvPr>
            <p:ph type="ftr" sz="quarter" idx="11"/>
          </p:nvPr>
        </p:nvSpPr>
        <p:spPr>
          <a:noFill/>
        </p:spPr>
        <p:txBody>
          <a:bodyPr/>
          <a:lstStyle/>
          <a:p>
            <a:r>
              <a:rPr lang="en-US" smtClean="0"/>
              <a:t>Strategic Management    info@sarmadsaidi.com</a:t>
            </a:r>
          </a:p>
        </p:txBody>
      </p:sp>
      <p:sp>
        <p:nvSpPr>
          <p:cNvPr id="84996" name="Slide Number Placeholder 4"/>
          <p:cNvSpPr>
            <a:spLocks noGrp="1"/>
          </p:cNvSpPr>
          <p:nvPr>
            <p:ph type="sldNum" sz="quarter" idx="12"/>
          </p:nvPr>
        </p:nvSpPr>
        <p:spPr>
          <a:noFill/>
        </p:spPr>
        <p:txBody>
          <a:bodyPr/>
          <a:lstStyle/>
          <a:p>
            <a:fld id="{A13FA07A-C8EC-4DBF-85E0-53A95024B1B7}" type="slidenum">
              <a:rPr lang="en-US" smtClean="0"/>
              <a:pPr/>
              <a:t>76</a:t>
            </a:fld>
            <a:endParaRPr lang="en-US" smtClean="0"/>
          </a:p>
        </p:txBody>
      </p:sp>
      <p:pic>
        <p:nvPicPr>
          <p:cNvPr id="84997" name="Picture 2"/>
          <p:cNvPicPr>
            <a:picLocks noGrp="1" noChangeAspect="1" noChangeArrowheads="1"/>
          </p:cNvPicPr>
          <p:nvPr>
            <p:ph idx="1"/>
          </p:nvPr>
        </p:nvPicPr>
        <p:blipFill>
          <a:blip r:embed="rId2"/>
          <a:srcRect/>
          <a:stretch>
            <a:fillRect/>
          </a:stretch>
        </p:blipFill>
        <p:spPr>
          <a:xfrm>
            <a:off x="211138" y="0"/>
            <a:ext cx="8770937" cy="7402513"/>
          </a:xfr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676400"/>
          <a:ext cx="9144000" cy="4321175"/>
        </p:xfrm>
        <a:graphic>
          <a:graphicData uri="http://schemas.openxmlformats.org/drawingml/2006/table">
            <a:tbl>
              <a:tblPr rtl="1"/>
              <a:tblGrid>
                <a:gridCol w="714375"/>
                <a:gridCol w="1092200"/>
                <a:gridCol w="1093787"/>
                <a:gridCol w="666750"/>
                <a:gridCol w="666750"/>
                <a:gridCol w="1163638"/>
                <a:gridCol w="1162050"/>
                <a:gridCol w="714375"/>
                <a:gridCol w="663575"/>
                <a:gridCol w="650875"/>
                <a:gridCol w="555625"/>
              </a:tblGrid>
              <a:tr h="101600">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500" b="1" i="0" u="none" strike="noStrike" cap="none" normalizeH="0" baseline="0" dirty="0" smtClean="0">
                          <a:ln>
                            <a:noFill/>
                          </a:ln>
                          <a:solidFill>
                            <a:srgbClr val="000000"/>
                          </a:solidFill>
                          <a:effectLst/>
                          <a:latin typeface="Arial" charset="0"/>
                          <a:ea typeface="Times New Roman" pitchFamily="18" charset="0"/>
                          <a:cs typeface="B Nazanin" pitchFamily="2" charset="-78"/>
                        </a:rPr>
                        <a:t>شماره سنجه</a:t>
                      </a:r>
                      <a:endParaRPr kumimoji="0" lang="en-GB" sz="8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كد</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مستندات</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كد</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مشاهدات</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كد</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مصاحبه</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امتياز</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r>
              <a:tr h="10160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0</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1</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1" u="none" strike="noStrike" cap="none" normalizeH="0" baseline="0" smtClean="0">
                          <a:ln>
                            <a:noFill/>
                          </a:ln>
                          <a:solidFill>
                            <a:srgbClr val="000000"/>
                          </a:solidFill>
                          <a:effectLst/>
                          <a:latin typeface="Arial" charset="0"/>
                          <a:ea typeface="Times New Roman" pitchFamily="18" charset="0"/>
                          <a:cs typeface="B Nazanin" pitchFamily="2" charset="-78"/>
                        </a:rPr>
                        <a:t>2</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غ.ق.ا</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12825">
                <a:tc rowSpan="5">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0" i="0" u="none" strike="noStrike" cap="none" normalizeH="0" baseline="0" smtClean="0">
                          <a:ln>
                            <a:noFill/>
                          </a:ln>
                          <a:solidFill>
                            <a:srgbClr val="000000"/>
                          </a:solidFill>
                          <a:effectLst/>
                          <a:latin typeface="Arial" charset="0"/>
                          <a:ea typeface="Times New Roman" pitchFamily="18" charset="0"/>
                          <a:cs typeface="B Nazanin" pitchFamily="2" charset="-78"/>
                        </a:rPr>
                        <a:t>1</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500" b="0" i="0" u="none" strike="noStrike" cap="none" normalizeH="0" baseline="0" smtClean="0">
                          <a:ln>
                            <a:noFill/>
                          </a:ln>
                          <a:solidFill>
                            <a:srgbClr val="000000"/>
                          </a:solidFill>
                          <a:effectLst/>
                          <a:latin typeface="Arial" charset="0"/>
                          <a:ea typeface="Times New Roman" pitchFamily="18" charset="0"/>
                          <a:cs typeface="B Nazanin" pitchFamily="2" charset="-78"/>
                        </a:rPr>
                        <a:t>الف</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Arial" charset="0"/>
                          <a:ea typeface="Times New Roman" pitchFamily="18" charset="0"/>
                          <a:cs typeface="B Nazanin" pitchFamily="2" charset="-78"/>
                        </a:rPr>
                        <a:t>روش مدون پایش برنامه عملیاتی با</a:t>
                      </a:r>
                      <a:endParaRPr kumimoji="0" lang="en-GB" sz="1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Arial" charset="0"/>
                          <a:ea typeface="Times New Roman" pitchFamily="18" charset="0"/>
                          <a:cs typeface="B Nazanin" pitchFamily="2" charset="-78"/>
                        </a:rPr>
                        <a:t>مشخص بودن نقش تیم مدیریت اجرایی در آن</a:t>
                      </a:r>
                      <a:endParaRPr kumimoji="0" lang="en-GB" sz="1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Arial" charset="0"/>
                          <a:cs typeface="B Nazanin" pitchFamily="2" charset="-78"/>
                        </a:rPr>
                        <a:t>و</a:t>
                      </a:r>
                      <a:endParaRPr kumimoji="0" lang="en-GB" sz="1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Arial" charset="0"/>
                          <a:cs typeface="B Nazanin" pitchFamily="2" charset="-78"/>
                        </a:rPr>
                        <a:t>مستندات عمل بر اساس آن</a:t>
                      </a:r>
                      <a:endParaRPr kumimoji="0" lang="en-GB" sz="1000" b="1" i="0" u="none" strike="noStrike" cap="none" normalizeH="0" baseline="0" smtClean="0">
                        <a:ln>
                          <a:noFill/>
                        </a:ln>
                        <a:solidFill>
                          <a:schemeClr val="tx1"/>
                        </a:solidFill>
                        <a:effectLst/>
                        <a:latin typeface="Times New Roman" pitchFamily="18" charset="0"/>
                        <a:cs typeface="Times New Roman" pitchFamily="18" charset="0"/>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Arial" charset="0"/>
                          <a:ea typeface="Times New Roman" pitchFamily="18" charset="0"/>
                          <a:cs typeface="B Nazanin" pitchFamily="2" charset="-78"/>
                        </a:rPr>
                        <a:t>ه</a:t>
                      </a:r>
                      <a:endParaRPr kumimoji="0" lang="en-GB" sz="1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000" b="1"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Arial" charset="0"/>
                          <a:ea typeface="Times New Roman" pitchFamily="18" charset="0"/>
                          <a:cs typeface="B Nazanin" pitchFamily="2" charset="-78"/>
                        </a:rPr>
                        <a:t>ي</a:t>
                      </a:r>
                      <a:endParaRPr kumimoji="0" lang="en-GB" sz="1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Arial" charset="0"/>
                          <a:ea typeface="Times New Roman" pitchFamily="18" charset="0"/>
                          <a:cs typeface="B Nazanin" pitchFamily="2" charset="-78"/>
                        </a:rPr>
                        <a:t>کارکنان مرتبط</a:t>
                      </a:r>
                      <a:endParaRPr kumimoji="0" lang="en-GB" sz="10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457200" marR="0" lvl="0" indent="57150" algn="ctr" defTabSz="914400" rtl="1" eaLnBrk="1" fontAlgn="base" latinLnBrk="0" hangingPunct="1">
                        <a:lnSpc>
                          <a:spcPct val="115000"/>
                        </a:lnSpc>
                        <a:spcBef>
                          <a:spcPct val="0"/>
                        </a:spcBef>
                        <a:spcAft>
                          <a:spcPct val="0"/>
                        </a:spcAft>
                        <a:buClrTx/>
                        <a:buSzTx/>
                        <a:buFontTx/>
                        <a:buNone/>
                        <a:tabLst/>
                      </a:pPr>
                      <a:r>
                        <a:rPr kumimoji="0" lang="ar-SA" sz="700" b="0" i="0" u="none" strike="noStrike" cap="none" normalizeH="0" baseline="0" smtClean="0">
                          <a:ln>
                            <a:noFill/>
                          </a:ln>
                          <a:solidFill>
                            <a:srgbClr val="000000"/>
                          </a:solidFill>
                          <a:effectLst/>
                          <a:latin typeface="Arial" charset="0"/>
                          <a:ea typeface="Calibri" pitchFamily="34" charset="0"/>
                          <a:cs typeface="B Nazanin" pitchFamily="2" charset="-78"/>
                        </a:rPr>
                        <a:t>مستندات بند" الف و ب" موجود نباشند</a:t>
                      </a:r>
                      <a:endParaRPr kumimoji="0" lang="en-GB" sz="7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457200" marR="0" lvl="0" indent="57150" algn="ctr" defTabSz="914400" rtl="1" eaLnBrk="1" fontAlgn="base" latinLnBrk="0" hangingPunct="1">
                        <a:lnSpc>
                          <a:spcPct val="115000"/>
                        </a:lnSpc>
                        <a:spcBef>
                          <a:spcPct val="0"/>
                        </a:spcBef>
                        <a:spcAft>
                          <a:spcPct val="0"/>
                        </a:spcAft>
                        <a:buClrTx/>
                        <a:buSzTx/>
                        <a:buFontTx/>
                        <a:buNone/>
                        <a:tabLst/>
                      </a:pPr>
                      <a:r>
                        <a:rPr kumimoji="0" lang="ar-SA" sz="700" b="0" i="0" u="none" strike="noStrike" cap="none" normalizeH="0" baseline="0" smtClean="0">
                          <a:ln>
                            <a:noFill/>
                          </a:ln>
                          <a:solidFill>
                            <a:srgbClr val="000000"/>
                          </a:solidFill>
                          <a:effectLst/>
                          <a:latin typeface="Arial" charset="0"/>
                          <a:ea typeface="Calibri" pitchFamily="34" charset="0"/>
                          <a:cs typeface="B Nazanin" pitchFamily="2" charset="-78"/>
                        </a:rPr>
                        <a:t>یا</a:t>
                      </a:r>
                      <a:endParaRPr kumimoji="0" lang="en-GB" sz="700" b="0" i="0" u="none" strike="noStrike" cap="none" normalizeH="0" baseline="0" smtClean="0">
                        <a:ln>
                          <a:noFill/>
                        </a:ln>
                        <a:solidFill>
                          <a:schemeClr val="tx1"/>
                        </a:solidFill>
                        <a:effectLst/>
                        <a:latin typeface="Calibri" pitchFamily="34" charset="0"/>
                        <a:cs typeface="Times New Roman" pitchFamily="18" charset="0"/>
                      </a:endParaRPr>
                    </a:p>
                    <a:p>
                      <a:pPr marL="457200" marR="0" lvl="0" indent="57150" algn="ctr" defTabSz="914400" rtl="1" eaLnBrk="1" fontAlgn="base" latinLnBrk="0" hangingPunct="1">
                        <a:lnSpc>
                          <a:spcPct val="115000"/>
                        </a:lnSpc>
                        <a:spcBef>
                          <a:spcPct val="0"/>
                        </a:spcBef>
                        <a:spcAft>
                          <a:spcPts val="1000"/>
                        </a:spcAft>
                        <a:buClrTx/>
                        <a:buSzTx/>
                        <a:buFontTx/>
                        <a:buNone/>
                        <a:tabLst/>
                      </a:pPr>
                      <a:r>
                        <a:rPr kumimoji="0" lang="ar-SA" sz="700" b="0" i="0" u="none" strike="noStrike" cap="none" normalizeH="0" baseline="0" smtClean="0">
                          <a:ln>
                            <a:noFill/>
                          </a:ln>
                          <a:solidFill>
                            <a:srgbClr val="000000"/>
                          </a:solidFill>
                          <a:effectLst/>
                          <a:latin typeface="Arial" charset="0"/>
                          <a:cs typeface="B Nazanin" pitchFamily="2" charset="-78"/>
                        </a:rPr>
                        <a:t>2-0 نفر پاسخ مثبت بدهند</a:t>
                      </a:r>
                      <a:endParaRPr kumimoji="0" lang="en-GB" sz="700" b="0" i="0" u="none" strike="noStrike" cap="none" normalizeH="0" baseline="0" smtClean="0">
                        <a:ln>
                          <a:noFill/>
                        </a:ln>
                        <a:solidFill>
                          <a:schemeClr val="tx1"/>
                        </a:solidFill>
                        <a:effectLst/>
                        <a:latin typeface="Calibri" pitchFamily="34" charset="0"/>
                        <a:cs typeface="Times New Roman" pitchFamily="18" charset="0"/>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57150" algn="ctr" defTabSz="914400" rtl="1" eaLnBrk="1" fontAlgn="base" latinLnBrk="0" hangingPunct="1">
                        <a:lnSpc>
                          <a:spcPct val="100000"/>
                        </a:lnSpc>
                        <a:spcBef>
                          <a:spcPct val="0"/>
                        </a:spcBef>
                        <a:spcAft>
                          <a:spcPct val="0"/>
                        </a:spcAft>
                        <a:buClrTx/>
                        <a:buSzTx/>
                        <a:buFontTx/>
                        <a:buNone/>
                        <a:tabLst/>
                      </a:pPr>
                      <a:r>
                        <a:rPr kumimoji="0" lang="ar-SA" sz="700" b="0" i="0" u="none" strike="noStrike" cap="none" normalizeH="0" baseline="0" smtClean="0">
                          <a:ln>
                            <a:noFill/>
                          </a:ln>
                          <a:solidFill>
                            <a:srgbClr val="000000"/>
                          </a:solidFill>
                          <a:effectLst/>
                          <a:latin typeface="Arial" charset="0"/>
                          <a:ea typeface="Calibri" pitchFamily="34" charset="0"/>
                          <a:cs typeface="B Nazanin" pitchFamily="2" charset="-78"/>
                        </a:rPr>
                        <a:t>مستندات بند" الف و ب" موجود باشند</a:t>
                      </a:r>
                      <a:endParaRPr kumimoji="0" lang="en-GB" sz="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57150" algn="ctr" defTabSz="914400" rtl="1" eaLnBrk="1" fontAlgn="base" latinLnBrk="0" hangingPunct="1">
                        <a:lnSpc>
                          <a:spcPct val="100000"/>
                        </a:lnSpc>
                        <a:spcBef>
                          <a:spcPct val="0"/>
                        </a:spcBef>
                        <a:spcAft>
                          <a:spcPct val="0"/>
                        </a:spcAft>
                        <a:buClrTx/>
                        <a:buSzTx/>
                        <a:buFontTx/>
                        <a:buNone/>
                        <a:tabLst/>
                      </a:pPr>
                      <a:r>
                        <a:rPr kumimoji="0" lang="ar-SA" sz="700" b="0" i="0" u="none" strike="noStrike" cap="none" normalizeH="0" baseline="0" smtClean="0">
                          <a:ln>
                            <a:noFill/>
                          </a:ln>
                          <a:solidFill>
                            <a:srgbClr val="000000"/>
                          </a:solidFill>
                          <a:effectLst/>
                          <a:latin typeface="Arial" charset="0"/>
                          <a:ea typeface="Calibri" pitchFamily="34" charset="0"/>
                          <a:cs typeface="B Nazanin" pitchFamily="2" charset="-78"/>
                        </a:rPr>
                        <a:t>اما</a:t>
                      </a:r>
                      <a:endParaRPr kumimoji="0" lang="en-GB" sz="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57150" algn="ctr" defTabSz="914400" rtl="1" eaLnBrk="1" fontAlgn="base" latinLnBrk="0" hangingPunct="1">
                        <a:lnSpc>
                          <a:spcPct val="100000"/>
                        </a:lnSpc>
                        <a:spcBef>
                          <a:spcPct val="0"/>
                        </a:spcBef>
                        <a:spcAft>
                          <a:spcPct val="0"/>
                        </a:spcAft>
                        <a:buClrTx/>
                        <a:buSzTx/>
                        <a:buFontTx/>
                        <a:buNone/>
                        <a:tabLst/>
                      </a:pPr>
                      <a:r>
                        <a:rPr kumimoji="0" lang="ar-SA" sz="700" b="0" i="0" u="none" strike="noStrike" cap="none" normalizeH="0" baseline="0" smtClean="0">
                          <a:ln>
                            <a:noFill/>
                          </a:ln>
                          <a:solidFill>
                            <a:srgbClr val="000000"/>
                          </a:solidFill>
                          <a:effectLst/>
                          <a:latin typeface="Arial" charset="0"/>
                          <a:cs typeface="B Nazanin" pitchFamily="2" charset="-78"/>
                        </a:rPr>
                        <a:t>6-3 نفر پاسخ مثبت بدهند</a:t>
                      </a:r>
                      <a:endParaRPr kumimoji="0" lang="en-GB" sz="800" b="0" i="0" u="none" strike="noStrike" cap="none" normalizeH="0" baseline="0" smtClean="0">
                        <a:ln>
                          <a:noFill/>
                        </a:ln>
                        <a:solidFill>
                          <a:schemeClr val="tx1"/>
                        </a:solidFill>
                        <a:effectLst/>
                        <a:latin typeface="Times New Roman" pitchFamily="18" charset="0"/>
                        <a:cs typeface="Times New Roman" pitchFamily="18" charset="0"/>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57150" algn="ctr" defTabSz="914400" rtl="1" eaLnBrk="1" fontAlgn="base" latinLnBrk="0" hangingPunct="1">
                        <a:lnSpc>
                          <a:spcPct val="100000"/>
                        </a:lnSpc>
                        <a:spcBef>
                          <a:spcPct val="0"/>
                        </a:spcBef>
                        <a:spcAft>
                          <a:spcPct val="0"/>
                        </a:spcAft>
                        <a:buClrTx/>
                        <a:buSzTx/>
                        <a:buFontTx/>
                        <a:buNone/>
                        <a:tabLst/>
                      </a:pPr>
                      <a:r>
                        <a:rPr kumimoji="0" lang="ar-SA" sz="700" b="0" i="0" u="none" strike="noStrike" cap="none" normalizeH="0" baseline="0" smtClean="0">
                          <a:ln>
                            <a:noFill/>
                          </a:ln>
                          <a:solidFill>
                            <a:srgbClr val="000000"/>
                          </a:solidFill>
                          <a:effectLst/>
                          <a:latin typeface="Arial" charset="0"/>
                          <a:ea typeface="Calibri" pitchFamily="34" charset="0"/>
                          <a:cs typeface="B Nazanin" pitchFamily="2" charset="-78"/>
                        </a:rPr>
                        <a:t>مستندات بند" الف و ب" موجود نباشند</a:t>
                      </a:r>
                      <a:endParaRPr kumimoji="0" lang="en-GB" sz="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57150" algn="ctr" defTabSz="914400" rtl="1" eaLnBrk="1" fontAlgn="base" latinLnBrk="0" hangingPunct="1">
                        <a:lnSpc>
                          <a:spcPct val="100000"/>
                        </a:lnSpc>
                        <a:spcBef>
                          <a:spcPct val="0"/>
                        </a:spcBef>
                        <a:spcAft>
                          <a:spcPct val="0"/>
                        </a:spcAft>
                        <a:buClrTx/>
                        <a:buSzTx/>
                        <a:buFontTx/>
                        <a:buNone/>
                        <a:tabLst/>
                      </a:pPr>
                      <a:r>
                        <a:rPr kumimoji="0" lang="ar-SA" sz="700" b="0" i="0" u="none" strike="noStrike" cap="none" normalizeH="0" baseline="0" smtClean="0">
                          <a:ln>
                            <a:noFill/>
                          </a:ln>
                          <a:solidFill>
                            <a:srgbClr val="000000"/>
                          </a:solidFill>
                          <a:effectLst/>
                          <a:latin typeface="Arial" charset="0"/>
                          <a:ea typeface="Calibri" pitchFamily="34" charset="0"/>
                          <a:cs typeface="B Nazanin" pitchFamily="2" charset="-78"/>
                        </a:rPr>
                        <a:t>و</a:t>
                      </a:r>
                      <a:endParaRPr kumimoji="0" lang="en-GB" sz="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57150" algn="ctr" defTabSz="914400" rtl="1" eaLnBrk="1" fontAlgn="base" latinLnBrk="0" hangingPunct="1">
                        <a:lnSpc>
                          <a:spcPct val="100000"/>
                        </a:lnSpc>
                        <a:spcBef>
                          <a:spcPct val="0"/>
                        </a:spcBef>
                        <a:spcAft>
                          <a:spcPct val="0"/>
                        </a:spcAft>
                        <a:buClrTx/>
                        <a:buSzTx/>
                        <a:buFontTx/>
                        <a:buNone/>
                        <a:tabLst/>
                      </a:pPr>
                      <a:r>
                        <a:rPr kumimoji="0" lang="ar-SA" sz="700" b="0" i="0" u="none" strike="noStrike" cap="none" normalizeH="0" baseline="0" smtClean="0">
                          <a:ln>
                            <a:noFill/>
                          </a:ln>
                          <a:solidFill>
                            <a:srgbClr val="000000"/>
                          </a:solidFill>
                          <a:effectLst/>
                          <a:latin typeface="Arial" charset="0"/>
                          <a:cs typeface="B Nazanin" pitchFamily="2" charset="-78"/>
                        </a:rPr>
                        <a:t>10-7 نفر پاسخ مثبت بدهند</a:t>
                      </a:r>
                      <a:endParaRPr kumimoji="0" lang="en-GB" sz="800" b="0" i="0" u="none" strike="noStrike" cap="none" normalizeH="0" baseline="0" smtClean="0">
                        <a:ln>
                          <a:noFill/>
                        </a:ln>
                        <a:solidFill>
                          <a:schemeClr val="tx1"/>
                        </a:solidFill>
                        <a:effectLst/>
                        <a:latin typeface="Times New Roman" pitchFamily="18" charset="0"/>
                        <a:cs typeface="Times New Roman" pitchFamily="18" charset="0"/>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700" b="0"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1301750">
                <a:tc vMerge="1">
                  <a:txBody>
                    <a:bodyPr/>
                    <a:lstStyle/>
                    <a:p>
                      <a:endParaRPr lang="en-GB"/>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0" i="0" u="none" strike="noStrike" cap="none" normalizeH="0" baseline="0" smtClean="0">
                          <a:ln>
                            <a:noFill/>
                          </a:ln>
                          <a:solidFill>
                            <a:srgbClr val="000000"/>
                          </a:solidFill>
                          <a:effectLst/>
                          <a:latin typeface="Arial" charset="0"/>
                          <a:ea typeface="Times New Roman" pitchFamily="18" charset="0"/>
                          <a:cs typeface="B Nazanin" pitchFamily="2" charset="-78"/>
                        </a:rPr>
                        <a:t>ب</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Arial" charset="0"/>
                          <a:ea typeface="Times New Roman" pitchFamily="18" charset="0"/>
                          <a:cs typeface="B Nazanin" pitchFamily="2" charset="-78"/>
                        </a:rPr>
                        <a:t>در خصوص بهبود کیفیت و گزارش پیشرفت برنامه عملیاتی و پایش های انجام شده </a:t>
                      </a:r>
                      <a:endParaRPr kumimoji="0" lang="en-GB" sz="1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Arial" charset="0"/>
                          <a:ea typeface="Times New Roman" pitchFamily="18" charset="0"/>
                          <a:cs typeface="B Nazanin" pitchFamily="2" charset="-78"/>
                        </a:rPr>
                        <a:t>و روند پیگیری مداخلات اصلاحی و مصوبات جلسات، به کمک فرم طراحی شده</a:t>
                      </a:r>
                      <a:endParaRPr kumimoji="0" lang="en-GB" sz="1000" b="1" i="0" u="none" strike="noStrike" cap="none" normalizeH="0" baseline="0" smtClean="0">
                        <a:ln>
                          <a:noFill/>
                        </a:ln>
                        <a:solidFill>
                          <a:schemeClr val="tx1"/>
                        </a:solidFill>
                        <a:effectLst/>
                        <a:latin typeface="Times New Roman" pitchFamily="18" charset="0"/>
                        <a:cs typeface="Times New Roman" pitchFamily="18" charset="0"/>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Arial" charset="0"/>
                          <a:ea typeface="Times New Roman" pitchFamily="18" charset="0"/>
                          <a:cs typeface="B Nazanin" pitchFamily="2" charset="-78"/>
                        </a:rPr>
                        <a:t>و</a:t>
                      </a:r>
                      <a:endParaRPr kumimoji="0" lang="en-GB" sz="1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000" b="1"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Arial" charset="0"/>
                          <a:ea typeface="Times New Roman" pitchFamily="18" charset="0"/>
                          <a:cs typeface="B Nazanin" pitchFamily="2" charset="-78"/>
                        </a:rPr>
                        <a:t>ك</a:t>
                      </a:r>
                      <a:endParaRPr kumimoji="0" lang="en-GB" sz="1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Arial" charset="0"/>
                          <a:ea typeface="Times New Roman" pitchFamily="18" charset="0"/>
                          <a:cs typeface="B Nazanin" pitchFamily="2" charset="-78"/>
                        </a:rPr>
                        <a:t>نقش تعیین شده برای تیم مدیریت اجرایی و اینکه آیا مدیران بر اساس آن به وظیفه خود عمل کرده اند یا خیر؟ *</a:t>
                      </a:r>
                      <a:endParaRPr kumimoji="0" lang="en-GB" sz="1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433388">
                <a:tc vMerge="1">
                  <a:txBody>
                    <a:bodyPr/>
                    <a:lstStyle/>
                    <a:p>
                      <a:endParaRPr lang="en-GB"/>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0" i="0" u="none" strike="noStrike" cap="none" normalizeH="0" baseline="0" smtClean="0">
                          <a:ln>
                            <a:noFill/>
                          </a:ln>
                          <a:solidFill>
                            <a:srgbClr val="000000"/>
                          </a:solidFill>
                          <a:effectLst/>
                          <a:latin typeface="Arial" charset="0"/>
                          <a:ea typeface="Times New Roman" pitchFamily="18" charset="0"/>
                          <a:cs typeface="B Nazanin" pitchFamily="2" charset="-78"/>
                        </a:rPr>
                        <a:t>ج</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Arial" charset="0"/>
                          <a:ea typeface="Times New Roman" pitchFamily="18" charset="0"/>
                          <a:cs typeface="B Nazanin" pitchFamily="2" charset="-78"/>
                        </a:rPr>
                        <a:t>در بیمارستان</a:t>
                      </a:r>
                      <a:endParaRPr kumimoji="0" lang="en-GB" sz="1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Arial" charset="0"/>
                          <a:ea typeface="Times New Roman" pitchFamily="18" charset="0"/>
                          <a:cs typeface="B Nazanin" pitchFamily="2" charset="-78"/>
                        </a:rPr>
                        <a:t>ز</a:t>
                      </a:r>
                      <a:endParaRPr kumimoji="0" lang="en-GB" sz="1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000" b="1"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Arial" charset="0"/>
                          <a:ea typeface="Times New Roman" pitchFamily="18" charset="0"/>
                          <a:cs typeface="B Nazanin" pitchFamily="2" charset="-78"/>
                        </a:rPr>
                        <a:t>ل</a:t>
                      </a:r>
                      <a:endParaRPr kumimoji="0" lang="en-GB" sz="1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Arial" charset="0"/>
                          <a:ea typeface="Times New Roman" pitchFamily="18" charset="0"/>
                          <a:cs typeface="B Nazanin" pitchFamily="2" charset="-78"/>
                        </a:rPr>
                        <a:t>در بخش ها و واحدهای مختلف و مرتبط با نقش تعیین شده</a:t>
                      </a:r>
                      <a:endParaRPr kumimoji="0" lang="en-GB" sz="1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866775">
                <a:tc vMerge="1">
                  <a:txBody>
                    <a:bodyPr/>
                    <a:lstStyle/>
                    <a:p>
                      <a:endParaRPr lang="en-GB"/>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0" i="0" u="none" strike="noStrike" cap="none" normalizeH="0" baseline="0" smtClean="0">
                          <a:ln>
                            <a:noFill/>
                          </a:ln>
                          <a:solidFill>
                            <a:srgbClr val="000000"/>
                          </a:solidFill>
                          <a:effectLst/>
                          <a:latin typeface="Arial" charset="0"/>
                          <a:ea typeface="Times New Roman" pitchFamily="18" charset="0"/>
                          <a:cs typeface="B Nazanin" pitchFamily="2" charset="-78"/>
                        </a:rPr>
                        <a:t>د</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000" b="1"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Arial" charset="0"/>
                          <a:ea typeface="Times New Roman" pitchFamily="18" charset="0"/>
                          <a:cs typeface="B Nazanin" pitchFamily="2" charset="-78"/>
                        </a:rPr>
                        <a:t>ح</a:t>
                      </a:r>
                      <a:endParaRPr kumimoji="0" lang="en-GB" sz="1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000" b="1"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Arial" charset="0"/>
                          <a:ea typeface="Times New Roman" pitchFamily="18" charset="0"/>
                          <a:cs typeface="B Nazanin" pitchFamily="2" charset="-78"/>
                        </a:rPr>
                        <a:t>م</a:t>
                      </a:r>
                      <a:endParaRPr kumimoji="0" lang="en-GB" sz="1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Arial" charset="0"/>
                          <a:ea typeface="Times New Roman" pitchFamily="18" charset="0"/>
                          <a:cs typeface="B Nazanin" pitchFamily="2" charset="-78"/>
                        </a:rPr>
                        <a:t>از  10 نفر از كاركنان مرتبط، در رابطه با اينكه مديران به وظايف خود در پايش برنامه مذكور عمل مي نمايند يا خير، سوال شود </a:t>
                      </a:r>
                      <a:endParaRPr kumimoji="0" lang="en-GB" sz="10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298450">
                <a:tc vMerge="1">
                  <a:txBody>
                    <a:bodyPr/>
                    <a:lstStyle/>
                    <a:p>
                      <a:endParaRPr lang="en-GB"/>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700" b="0"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700" b="0"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0" i="0" u="none" strike="noStrike" cap="none" normalizeH="0" baseline="0" smtClean="0">
                          <a:ln>
                            <a:noFill/>
                          </a:ln>
                          <a:solidFill>
                            <a:srgbClr val="000000"/>
                          </a:solidFill>
                          <a:effectLst/>
                          <a:latin typeface="Arial" charset="0"/>
                          <a:ea typeface="Times New Roman" pitchFamily="18" charset="0"/>
                          <a:cs typeface="B Nazanin" pitchFamily="2" charset="-78"/>
                        </a:rPr>
                        <a:t>ط</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700" b="0"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bl>
          </a:graphicData>
        </a:graphic>
      </p:graphicFrame>
      <p:sp>
        <p:nvSpPr>
          <p:cNvPr id="157697" name="Rectangle 1"/>
          <p:cNvSpPr>
            <a:spLocks noChangeArrowheads="1"/>
          </p:cNvSpPr>
          <p:nvPr/>
        </p:nvSpPr>
        <p:spPr bwMode="auto">
          <a:xfrm>
            <a:off x="0" y="0"/>
            <a:ext cx="8915400" cy="1878013"/>
          </a:xfrm>
          <a:prstGeom prst="rect">
            <a:avLst/>
          </a:prstGeom>
          <a:noFill/>
          <a:ln w="9525">
            <a:noFill/>
            <a:miter lim="800000"/>
            <a:headEnd/>
            <a:tailEnd/>
          </a:ln>
          <a:effectLst>
            <a:prstShdw prst="shdw13" dist="53882" dir="13500000">
              <a:schemeClr val="accent1">
                <a:gamma/>
                <a:shade val="60000"/>
                <a:invGamma/>
                <a:alpha val="50000"/>
              </a:schemeClr>
            </a:prstShdw>
          </a:effectLst>
        </p:spPr>
        <p:txBody>
          <a:bodyPr anchor="ctr">
            <a:spAutoFit/>
          </a:bodyPr>
          <a:lstStyle/>
          <a:p>
            <a:pPr lvl="2" algn="r" rtl="1" eaLnBrk="0" hangingPunct="0">
              <a:buFontTx/>
              <a:buAutoNum type="arabicPeriod"/>
              <a:defRPr/>
            </a:pPr>
            <a:r>
              <a:rPr lang="ar-SA" sz="1200" b="1">
                <a:solidFill>
                  <a:srgbClr val="000000"/>
                </a:solidFill>
                <a:latin typeface="Arial" pitchFamily="34" charset="0"/>
                <a:cs typeface="Times New Roman" pitchFamily="18" charset="0"/>
              </a:rPr>
              <a:t>نظارت بر اجرای برنامه عملیاتی مناسب در </a:t>
            </a:r>
            <a:r>
              <a:rPr lang="ar-SA" sz="1400" b="1">
                <a:solidFill>
                  <a:srgbClr val="000000"/>
                </a:solidFill>
                <a:latin typeface="Arial" pitchFamily="34" charset="0"/>
                <a:cs typeface="Times New Roman" pitchFamily="18" charset="0"/>
              </a:rPr>
              <a:t>کل بیمارستان برای بهبود کیفیت و دستیابی به اهداف استراتژیک بیمارستان</a:t>
            </a:r>
            <a:endParaRPr lang="en-GB" sz="1200" b="1">
              <a:latin typeface="Arial" pitchFamily="34" charset="0"/>
              <a:cs typeface="Arial" pitchFamily="34" charset="0"/>
            </a:endParaRPr>
          </a:p>
          <a:p>
            <a:pPr indent="57150" algn="r" rtl="1" eaLnBrk="0" hangingPunct="0">
              <a:defRPr/>
            </a:pPr>
            <a:r>
              <a:rPr lang="fa-IR" sz="1400" b="1">
                <a:solidFill>
                  <a:srgbClr val="000000"/>
                </a:solidFill>
                <a:latin typeface="Arial" pitchFamily="34" charset="0"/>
                <a:cs typeface="Times New Roman" pitchFamily="18" charset="0"/>
              </a:rPr>
              <a:t>سنجه 1. شواهد و مستندات نشان می دهند بر اساس روش مدون، در پایش برنامه عملیاتی بهبود کیفیت، بخشي از نظارت به طور مستقيم توسط تيم مديريت اجرايي صورت مي گيرد. گزارش پیشرفت برنامه عملیاتی و پایش های انجام شده، در فواصل زمانی منظم در تیم مدیریت اجرایی بررسی شده و روند پیگیری مداخلات اصلاحی و مصوبات جلسات، به کمک فرم طراحی شده مشخص می باشد.</a:t>
            </a:r>
            <a:endParaRPr lang="en-GB" sz="1200" b="1">
              <a:latin typeface="Arial" pitchFamily="34" charset="0"/>
              <a:cs typeface="Arial" pitchFamily="34" charset="0"/>
            </a:endParaRPr>
          </a:p>
          <a:p>
            <a:pPr indent="57150" algn="r" rtl="1" eaLnBrk="0" hangingPunct="0">
              <a:defRPr/>
            </a:pPr>
            <a:r>
              <a:rPr lang="fa-IR" sz="1400" b="1">
                <a:solidFill>
                  <a:srgbClr val="000000"/>
                </a:solidFill>
                <a:latin typeface="Arial" pitchFamily="34" charset="0"/>
                <a:cs typeface="Times New Roman" pitchFamily="18" charset="0"/>
              </a:rPr>
              <a:t>*تذکر: به عنوان مثال اگر در برنامه نظارتی آمده است که رؤسای بخش ها و واحدها گزارش عملکرد بخش خود در زمینه بهبود يك شاخص را هر ماه به رییس بیمارستان گزارش می نمایند، از رؤسای بخش ها و واحدها سوال می شود که آیا رییس بیمارستان شخصاً در جلسات شرکت می نمایند یا جانشین خود را می فرستند.</a:t>
            </a:r>
            <a:endParaRPr lang="en-GB" sz="1200" b="1">
              <a:latin typeface="Arial" pitchFamily="34" charset="0"/>
              <a:cs typeface="Arial" pitchFamily="34" charset="0"/>
            </a:endParaRPr>
          </a:p>
          <a:p>
            <a:pPr indent="57150" eaLnBrk="0" hangingPunct="0">
              <a:defRPr/>
            </a:pPr>
            <a:endParaRPr lang="en-GB">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1341438"/>
          <a:ext cx="8610600" cy="4722812"/>
        </p:xfrm>
        <a:graphic>
          <a:graphicData uri="http://schemas.openxmlformats.org/drawingml/2006/table">
            <a:tbl>
              <a:tblPr rtl="1"/>
              <a:tblGrid>
                <a:gridCol w="673100"/>
                <a:gridCol w="1028700"/>
                <a:gridCol w="1028700"/>
                <a:gridCol w="628650"/>
                <a:gridCol w="628650"/>
                <a:gridCol w="1093787"/>
                <a:gridCol w="1095375"/>
                <a:gridCol w="673100"/>
                <a:gridCol w="623888"/>
                <a:gridCol w="612775"/>
                <a:gridCol w="523875"/>
              </a:tblGrid>
              <a:tr h="111125">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500" b="1" i="0" u="none" strike="noStrike" cap="none" normalizeH="0" baseline="0" smtClean="0">
                          <a:ln>
                            <a:noFill/>
                          </a:ln>
                          <a:solidFill>
                            <a:srgbClr val="000000"/>
                          </a:solidFill>
                          <a:effectLst/>
                          <a:latin typeface="Arial" charset="0"/>
                          <a:ea typeface="Times New Roman" pitchFamily="18" charset="0"/>
                          <a:cs typeface="B Nazanin" pitchFamily="2" charset="-78"/>
                        </a:rPr>
                        <a:t>شماره سنجه</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كد</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مستندات</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كد</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مشاهدات</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كد</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مصاحبه</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امتياز</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r>
              <a:tr h="11112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0</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1</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1" u="none" strike="noStrike" cap="none" normalizeH="0" baseline="0" smtClean="0">
                          <a:ln>
                            <a:noFill/>
                          </a:ln>
                          <a:solidFill>
                            <a:srgbClr val="000000"/>
                          </a:solidFill>
                          <a:effectLst/>
                          <a:latin typeface="Arial" charset="0"/>
                          <a:ea typeface="Times New Roman" pitchFamily="18" charset="0"/>
                          <a:cs typeface="B Nazanin" pitchFamily="2" charset="-78"/>
                        </a:rPr>
                        <a:t>2</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غ.ق.ا</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30325">
                <a:tc rowSpan="5">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0" i="0" u="none" strike="noStrike" cap="none" normalizeH="0" baseline="0" smtClean="0">
                          <a:ln>
                            <a:noFill/>
                          </a:ln>
                          <a:solidFill>
                            <a:srgbClr val="000000"/>
                          </a:solidFill>
                          <a:effectLst/>
                          <a:latin typeface="Arial" charset="0"/>
                          <a:ea typeface="Times New Roman" pitchFamily="18" charset="0"/>
                          <a:cs typeface="B Nazanin" pitchFamily="2" charset="-78"/>
                        </a:rPr>
                        <a:t>2</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900" b="1" i="0" u="none" strike="noStrike" cap="none" normalizeH="0" baseline="0" smtClean="0">
                          <a:ln>
                            <a:noFill/>
                          </a:ln>
                          <a:solidFill>
                            <a:srgbClr val="000000"/>
                          </a:solidFill>
                          <a:effectLst/>
                          <a:latin typeface="Arial" charset="0"/>
                          <a:ea typeface="Times New Roman" pitchFamily="18" charset="0"/>
                          <a:cs typeface="B Nazanin" pitchFamily="2" charset="-78"/>
                        </a:rPr>
                        <a:t>الف</a:t>
                      </a:r>
                      <a:endParaRPr kumimoji="0" lang="en-GB" sz="11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روش مدون پایش برنامه عملیاتی با</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مشخص بودن نقش تیم مدیریت اجرایی در آن</a:t>
                      </a:r>
                      <a:endParaRPr kumimoji="0" lang="en-GB"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cs typeface="B Nazanin" pitchFamily="2" charset="-78"/>
                        </a:rPr>
                        <a:t>و</a:t>
                      </a:r>
                      <a:endParaRPr kumimoji="0" lang="en-GB"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cs typeface="B Nazanin" pitchFamily="2" charset="-78"/>
                        </a:rPr>
                        <a:t>مستندات عمل بر اساس آن</a:t>
                      </a:r>
                      <a:endParaRPr kumimoji="0" lang="en-GB"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ه</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ي</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کارکنان مرتبط</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457200" marR="0" lvl="0" indent="57150" algn="ctr" defTabSz="914400" rtl="1" eaLnBrk="1" fontAlgn="base" latinLnBrk="0" hangingPunct="1">
                        <a:lnSpc>
                          <a:spcPct val="115000"/>
                        </a:lnSpc>
                        <a:spcBef>
                          <a:spcPct val="0"/>
                        </a:spcBef>
                        <a:spcAft>
                          <a:spcPct val="0"/>
                        </a:spcAft>
                        <a:buClrTx/>
                        <a:buSzTx/>
                        <a:buFontTx/>
                        <a:buNone/>
                        <a:tabLst/>
                      </a:pPr>
                      <a:r>
                        <a:rPr kumimoji="0" lang="ar-SA" sz="700" b="0" i="0" u="none" strike="noStrike" cap="none" normalizeH="0" baseline="0" smtClean="0">
                          <a:ln>
                            <a:noFill/>
                          </a:ln>
                          <a:solidFill>
                            <a:srgbClr val="000000"/>
                          </a:solidFill>
                          <a:effectLst/>
                          <a:latin typeface="Arial" charset="0"/>
                          <a:ea typeface="Calibri" pitchFamily="34" charset="0"/>
                          <a:cs typeface="B Nazanin" pitchFamily="2" charset="-78"/>
                        </a:rPr>
                        <a:t>مستندات بند" الف" موجود نباشند</a:t>
                      </a:r>
                      <a:endParaRPr kumimoji="0" lang="en-GB" sz="7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457200" marR="0" lvl="0" indent="57150" algn="ctr" defTabSz="914400" rtl="1" eaLnBrk="1" fontAlgn="base" latinLnBrk="0" hangingPunct="1">
                        <a:lnSpc>
                          <a:spcPct val="115000"/>
                        </a:lnSpc>
                        <a:spcBef>
                          <a:spcPct val="0"/>
                        </a:spcBef>
                        <a:spcAft>
                          <a:spcPct val="0"/>
                        </a:spcAft>
                        <a:buClrTx/>
                        <a:buSzTx/>
                        <a:buFontTx/>
                        <a:buNone/>
                        <a:tabLst/>
                      </a:pPr>
                      <a:r>
                        <a:rPr kumimoji="0" lang="ar-SA" sz="700" b="0" i="0" u="none" strike="noStrike" cap="none" normalizeH="0" baseline="0" smtClean="0">
                          <a:ln>
                            <a:noFill/>
                          </a:ln>
                          <a:solidFill>
                            <a:srgbClr val="000000"/>
                          </a:solidFill>
                          <a:effectLst/>
                          <a:latin typeface="Arial" charset="0"/>
                          <a:ea typeface="Calibri" pitchFamily="34" charset="0"/>
                          <a:cs typeface="B Nazanin" pitchFamily="2" charset="-78"/>
                        </a:rPr>
                        <a:t>یا</a:t>
                      </a:r>
                      <a:endParaRPr kumimoji="0" lang="en-GB" sz="700" b="0" i="0" u="none" strike="noStrike" cap="none" normalizeH="0" baseline="0" smtClean="0">
                        <a:ln>
                          <a:noFill/>
                        </a:ln>
                        <a:solidFill>
                          <a:schemeClr val="tx1"/>
                        </a:solidFill>
                        <a:effectLst/>
                        <a:latin typeface="Calibri" pitchFamily="34" charset="0"/>
                        <a:cs typeface="Times New Roman" pitchFamily="18" charset="0"/>
                      </a:endParaRPr>
                    </a:p>
                    <a:p>
                      <a:pPr marL="457200" marR="0" lvl="0" indent="57150" algn="ctr" defTabSz="914400" rtl="1" eaLnBrk="1" fontAlgn="base" latinLnBrk="0" hangingPunct="1">
                        <a:lnSpc>
                          <a:spcPct val="115000"/>
                        </a:lnSpc>
                        <a:spcBef>
                          <a:spcPct val="0"/>
                        </a:spcBef>
                        <a:spcAft>
                          <a:spcPts val="1000"/>
                        </a:spcAft>
                        <a:buClrTx/>
                        <a:buSzTx/>
                        <a:buFontTx/>
                        <a:buNone/>
                        <a:tabLst/>
                      </a:pPr>
                      <a:r>
                        <a:rPr kumimoji="0" lang="ar-SA" sz="700" b="0" i="0" u="none" strike="noStrike" cap="none" normalizeH="0" baseline="0" smtClean="0">
                          <a:ln>
                            <a:noFill/>
                          </a:ln>
                          <a:solidFill>
                            <a:srgbClr val="000000"/>
                          </a:solidFill>
                          <a:effectLst/>
                          <a:latin typeface="Arial" charset="0"/>
                          <a:cs typeface="B Nazanin" pitchFamily="2" charset="-78"/>
                        </a:rPr>
                        <a:t>2-0 نفر پاسخ مثبت بدهند</a:t>
                      </a:r>
                      <a:endParaRPr kumimoji="0" lang="en-GB" sz="700" b="0" i="0" u="none" strike="noStrike" cap="none" normalizeH="0" baseline="0" smtClean="0">
                        <a:ln>
                          <a:noFill/>
                        </a:ln>
                        <a:solidFill>
                          <a:schemeClr val="tx1"/>
                        </a:solidFill>
                        <a:effectLst/>
                        <a:latin typeface="Calibri" pitchFamily="34" charset="0"/>
                        <a:cs typeface="Times New Roman" pitchFamily="18" charset="0"/>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57150" algn="ctr" defTabSz="914400" rtl="1" eaLnBrk="1" fontAlgn="base" latinLnBrk="0" hangingPunct="1">
                        <a:lnSpc>
                          <a:spcPct val="100000"/>
                        </a:lnSpc>
                        <a:spcBef>
                          <a:spcPct val="0"/>
                        </a:spcBef>
                        <a:spcAft>
                          <a:spcPct val="0"/>
                        </a:spcAft>
                        <a:buClrTx/>
                        <a:buSzTx/>
                        <a:buFontTx/>
                        <a:buNone/>
                        <a:tabLst/>
                      </a:pPr>
                      <a:r>
                        <a:rPr kumimoji="0" lang="ar-SA" sz="700" b="0" i="0" u="none" strike="noStrike" cap="none" normalizeH="0" baseline="0" smtClean="0">
                          <a:ln>
                            <a:noFill/>
                          </a:ln>
                          <a:solidFill>
                            <a:srgbClr val="000000"/>
                          </a:solidFill>
                          <a:effectLst/>
                          <a:latin typeface="Arial" charset="0"/>
                          <a:ea typeface="Calibri" pitchFamily="34" charset="0"/>
                          <a:cs typeface="B Nazanin" pitchFamily="2" charset="-78"/>
                        </a:rPr>
                        <a:t>مستندات بند" الف" موجود باشند</a:t>
                      </a:r>
                      <a:endParaRPr kumimoji="0" lang="en-GB" sz="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57150" algn="ctr" defTabSz="914400" rtl="1" eaLnBrk="1" fontAlgn="base" latinLnBrk="0" hangingPunct="1">
                        <a:lnSpc>
                          <a:spcPct val="100000"/>
                        </a:lnSpc>
                        <a:spcBef>
                          <a:spcPct val="0"/>
                        </a:spcBef>
                        <a:spcAft>
                          <a:spcPct val="0"/>
                        </a:spcAft>
                        <a:buClrTx/>
                        <a:buSzTx/>
                        <a:buFontTx/>
                        <a:buNone/>
                        <a:tabLst/>
                      </a:pPr>
                      <a:r>
                        <a:rPr kumimoji="0" lang="ar-SA" sz="700" b="0" i="0" u="none" strike="noStrike" cap="none" normalizeH="0" baseline="0" smtClean="0">
                          <a:ln>
                            <a:noFill/>
                          </a:ln>
                          <a:solidFill>
                            <a:srgbClr val="000000"/>
                          </a:solidFill>
                          <a:effectLst/>
                          <a:latin typeface="Arial" charset="0"/>
                          <a:ea typeface="Calibri" pitchFamily="34" charset="0"/>
                          <a:cs typeface="B Nazanin" pitchFamily="2" charset="-78"/>
                        </a:rPr>
                        <a:t>اما</a:t>
                      </a:r>
                      <a:endParaRPr kumimoji="0" lang="en-GB" sz="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57150" algn="ctr" defTabSz="914400" rtl="1" eaLnBrk="1" fontAlgn="base" latinLnBrk="0" hangingPunct="1">
                        <a:lnSpc>
                          <a:spcPct val="100000"/>
                        </a:lnSpc>
                        <a:spcBef>
                          <a:spcPct val="0"/>
                        </a:spcBef>
                        <a:spcAft>
                          <a:spcPct val="0"/>
                        </a:spcAft>
                        <a:buClrTx/>
                        <a:buSzTx/>
                        <a:buFontTx/>
                        <a:buNone/>
                        <a:tabLst/>
                      </a:pPr>
                      <a:r>
                        <a:rPr kumimoji="0" lang="ar-SA" sz="700" b="0" i="0" u="none" strike="noStrike" cap="none" normalizeH="0" baseline="0" smtClean="0">
                          <a:ln>
                            <a:noFill/>
                          </a:ln>
                          <a:solidFill>
                            <a:srgbClr val="000000"/>
                          </a:solidFill>
                          <a:effectLst/>
                          <a:latin typeface="Arial" charset="0"/>
                          <a:cs typeface="B Nazanin" pitchFamily="2" charset="-78"/>
                        </a:rPr>
                        <a:t>6-3 نفر پاسخ مثبت بدهند</a:t>
                      </a:r>
                      <a:endParaRPr kumimoji="0" lang="en-GB" sz="800" b="0" i="0" u="none" strike="noStrike" cap="none" normalizeH="0" baseline="0" smtClean="0">
                        <a:ln>
                          <a:noFill/>
                        </a:ln>
                        <a:solidFill>
                          <a:schemeClr val="tx1"/>
                        </a:solidFill>
                        <a:effectLst/>
                        <a:latin typeface="Times New Roman" pitchFamily="18" charset="0"/>
                        <a:cs typeface="Times New Roman" pitchFamily="18" charset="0"/>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57150" algn="ctr" defTabSz="914400" rtl="1" eaLnBrk="1" fontAlgn="base" latinLnBrk="0" hangingPunct="1">
                        <a:lnSpc>
                          <a:spcPct val="100000"/>
                        </a:lnSpc>
                        <a:spcBef>
                          <a:spcPct val="0"/>
                        </a:spcBef>
                        <a:spcAft>
                          <a:spcPct val="0"/>
                        </a:spcAft>
                        <a:buClrTx/>
                        <a:buSzTx/>
                        <a:buFontTx/>
                        <a:buNone/>
                        <a:tabLst/>
                      </a:pPr>
                      <a:r>
                        <a:rPr kumimoji="0" lang="ar-SA" sz="700" b="0" i="0" u="none" strike="noStrike" cap="none" normalizeH="0" baseline="0" smtClean="0">
                          <a:ln>
                            <a:noFill/>
                          </a:ln>
                          <a:solidFill>
                            <a:srgbClr val="000000"/>
                          </a:solidFill>
                          <a:effectLst/>
                          <a:latin typeface="Arial" charset="0"/>
                          <a:ea typeface="Calibri" pitchFamily="34" charset="0"/>
                          <a:cs typeface="B Nazanin" pitchFamily="2" charset="-78"/>
                        </a:rPr>
                        <a:t>مستندات بند" الف" موجود نباشند</a:t>
                      </a:r>
                      <a:endParaRPr kumimoji="0" lang="en-GB" sz="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57150" algn="ctr" defTabSz="914400" rtl="1" eaLnBrk="1" fontAlgn="base" latinLnBrk="0" hangingPunct="1">
                        <a:lnSpc>
                          <a:spcPct val="100000"/>
                        </a:lnSpc>
                        <a:spcBef>
                          <a:spcPct val="0"/>
                        </a:spcBef>
                        <a:spcAft>
                          <a:spcPct val="0"/>
                        </a:spcAft>
                        <a:buClrTx/>
                        <a:buSzTx/>
                        <a:buFontTx/>
                        <a:buNone/>
                        <a:tabLst/>
                      </a:pPr>
                      <a:r>
                        <a:rPr kumimoji="0" lang="ar-SA" sz="700" b="0" i="0" u="none" strike="noStrike" cap="none" normalizeH="0" baseline="0" smtClean="0">
                          <a:ln>
                            <a:noFill/>
                          </a:ln>
                          <a:solidFill>
                            <a:srgbClr val="000000"/>
                          </a:solidFill>
                          <a:effectLst/>
                          <a:latin typeface="Arial" charset="0"/>
                          <a:ea typeface="Calibri" pitchFamily="34" charset="0"/>
                          <a:cs typeface="B Nazanin" pitchFamily="2" charset="-78"/>
                        </a:rPr>
                        <a:t>و</a:t>
                      </a:r>
                      <a:endParaRPr kumimoji="0" lang="en-GB" sz="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57150" algn="ctr" defTabSz="914400" rtl="1" eaLnBrk="1" fontAlgn="base" latinLnBrk="0" hangingPunct="1">
                        <a:lnSpc>
                          <a:spcPct val="100000"/>
                        </a:lnSpc>
                        <a:spcBef>
                          <a:spcPct val="0"/>
                        </a:spcBef>
                        <a:spcAft>
                          <a:spcPct val="0"/>
                        </a:spcAft>
                        <a:buClrTx/>
                        <a:buSzTx/>
                        <a:buFontTx/>
                        <a:buNone/>
                        <a:tabLst/>
                      </a:pPr>
                      <a:r>
                        <a:rPr kumimoji="0" lang="ar-SA" sz="700" b="0" i="0" u="none" strike="noStrike" cap="none" normalizeH="0" baseline="0" smtClean="0">
                          <a:ln>
                            <a:noFill/>
                          </a:ln>
                          <a:solidFill>
                            <a:srgbClr val="000000"/>
                          </a:solidFill>
                          <a:effectLst/>
                          <a:latin typeface="Arial" charset="0"/>
                          <a:cs typeface="B Nazanin" pitchFamily="2" charset="-78"/>
                        </a:rPr>
                        <a:t>10-7 نفر پاسخ مثبت بدهند</a:t>
                      </a:r>
                      <a:endParaRPr kumimoji="0" lang="en-GB" sz="800" b="0" i="0" u="none" strike="noStrike" cap="none" normalizeH="0" baseline="0" smtClean="0">
                        <a:ln>
                          <a:noFill/>
                        </a:ln>
                        <a:solidFill>
                          <a:schemeClr val="tx1"/>
                        </a:solidFill>
                        <a:effectLst/>
                        <a:latin typeface="Times New Roman" pitchFamily="18" charset="0"/>
                        <a:cs typeface="Times New Roman" pitchFamily="18" charset="0"/>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700" b="0"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998538">
                <a:tc vMerge="1">
                  <a:txBody>
                    <a:bodyPr/>
                    <a:lstStyle/>
                    <a:p>
                      <a:endParaRPr lang="en-GB"/>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Arial" charset="0"/>
                          <a:ea typeface="Times New Roman" pitchFamily="18" charset="0"/>
                          <a:cs typeface="B Nazanin" pitchFamily="2" charset="-78"/>
                        </a:rPr>
                        <a:t>ب</a:t>
                      </a:r>
                      <a:endParaRPr kumimoji="0" lang="en-GB" sz="11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در خصوص سایر برنامه های عملیاتی</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و</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ك</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نقش تعیین شده برای تیم مدیریت اجرایی و اینکه آیا مدیران بر اساس آن به وظیفه خود عمل کرده اند یا خیر؟ </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665163">
                <a:tc vMerge="1">
                  <a:txBody>
                    <a:bodyPr/>
                    <a:lstStyle/>
                    <a:p>
                      <a:endParaRPr lang="en-GB"/>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Arial" charset="0"/>
                          <a:ea typeface="Times New Roman" pitchFamily="18" charset="0"/>
                          <a:cs typeface="B Nazanin" pitchFamily="2" charset="-78"/>
                        </a:rPr>
                        <a:t>ج</a:t>
                      </a:r>
                      <a:endParaRPr kumimoji="0" lang="en-GB" sz="11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در این واحد</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ز</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ل</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در بخش ها و واحدهای مختلف و مرتبط با نقش تعیین شده</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665163">
                <a:tc vMerge="1">
                  <a:txBody>
                    <a:bodyPr/>
                    <a:lstStyle/>
                    <a:p>
                      <a:endParaRPr lang="en-GB"/>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Arial" charset="0"/>
                          <a:ea typeface="Times New Roman" pitchFamily="18" charset="0"/>
                          <a:cs typeface="B Nazanin" pitchFamily="2" charset="-78"/>
                        </a:rPr>
                        <a:t>د</a:t>
                      </a:r>
                      <a:endParaRPr kumimoji="0" lang="en-GB" sz="11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ح</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م</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10 نفر در رابطه با  یک وظیفه مدیران اجرایی که به صورت تصادفی انتخاب شده است</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111125">
                <a:tc vMerge="1">
                  <a:txBody>
                    <a:bodyPr/>
                    <a:lstStyle/>
                    <a:p>
                      <a:endParaRPr lang="en-GB"/>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700" b="0"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700" b="0"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0" i="0" u="none" strike="noStrike" cap="none" normalizeH="0" baseline="0" smtClean="0">
                          <a:ln>
                            <a:noFill/>
                          </a:ln>
                          <a:solidFill>
                            <a:srgbClr val="000000"/>
                          </a:solidFill>
                          <a:effectLst/>
                          <a:latin typeface="Arial" charset="0"/>
                          <a:ea typeface="Times New Roman" pitchFamily="18" charset="0"/>
                          <a:cs typeface="B Nazanin" pitchFamily="2" charset="-78"/>
                        </a:rPr>
                        <a:t>ط</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700" b="0"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5063" marR="45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bl>
          </a:graphicData>
        </a:graphic>
      </p:graphicFrame>
      <p:sp>
        <p:nvSpPr>
          <p:cNvPr id="182273" name="Rectangle 1"/>
          <p:cNvSpPr>
            <a:spLocks noChangeArrowheads="1"/>
          </p:cNvSpPr>
          <p:nvPr/>
        </p:nvSpPr>
        <p:spPr bwMode="auto">
          <a:xfrm>
            <a:off x="0" y="0"/>
            <a:ext cx="9144000" cy="923925"/>
          </a:xfrm>
          <a:prstGeom prst="rect">
            <a:avLst/>
          </a:prstGeom>
          <a:noFill/>
          <a:ln w="9525">
            <a:noFill/>
            <a:miter lim="800000"/>
            <a:headEnd/>
            <a:tailEnd/>
          </a:ln>
          <a:effectLst>
            <a:prstShdw prst="shdw13" dist="53882" dir="13500000">
              <a:schemeClr val="accent1">
                <a:gamma/>
                <a:shade val="60000"/>
                <a:invGamma/>
                <a:alpha val="50000"/>
              </a:schemeClr>
            </a:prstShdw>
          </a:effectLst>
        </p:spPr>
        <p:txBody>
          <a:bodyPr anchor="ctr">
            <a:spAutoFit/>
          </a:bodyPr>
          <a:lstStyle/>
          <a:p>
            <a:pPr indent="57150" algn="r" rtl="1" eaLnBrk="0" hangingPunct="0">
              <a:defRPr/>
            </a:pPr>
            <a:r>
              <a:rPr lang="fa-IR" b="1">
                <a:solidFill>
                  <a:srgbClr val="000000"/>
                </a:solidFill>
                <a:latin typeface="Arial" pitchFamily="34" charset="0"/>
                <a:cs typeface="Times New Roman" pitchFamily="18" charset="0"/>
              </a:rPr>
              <a:t>سنجه 2. شواهد و مستندات نشان می دهند بر اساس روش مدون پایش برنامه عملیاتی سایر موضوعات (به غیر از ایمنی و کیفیت)، بخشي از نظارت به طور مستقيم توسط تيم مديريت اجرايي صورت مي گيرد.</a:t>
            </a:r>
            <a:endParaRPr lang="en-GB" sz="1600" b="1">
              <a:latin typeface="Arial" pitchFamily="34" charset="0"/>
              <a:cs typeface="Arial" pitchFamily="34" charset="0"/>
            </a:endParaRPr>
          </a:p>
          <a:p>
            <a:pPr indent="57150" eaLnBrk="0" hangingPunct="0">
              <a:defRPr/>
            </a:pPr>
            <a:endParaRPr lang="en-GB">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1295400"/>
          <a:ext cx="8610600" cy="5456238"/>
        </p:xfrm>
        <a:graphic>
          <a:graphicData uri="http://schemas.openxmlformats.org/drawingml/2006/table">
            <a:tbl>
              <a:tblPr rtl="1"/>
              <a:tblGrid>
                <a:gridCol w="677862"/>
                <a:gridCol w="1038225"/>
                <a:gridCol w="1038225"/>
                <a:gridCol w="596900"/>
                <a:gridCol w="596900"/>
                <a:gridCol w="1103313"/>
                <a:gridCol w="1104900"/>
                <a:gridCol w="677862"/>
                <a:gridCol w="630238"/>
                <a:gridCol w="617537"/>
                <a:gridCol w="528638"/>
              </a:tblGrid>
              <a:tr h="73025">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 b="1" i="0" u="none" strike="noStrike" cap="none" normalizeH="0" baseline="0" smtClean="0">
                          <a:ln>
                            <a:noFill/>
                          </a:ln>
                          <a:solidFill>
                            <a:srgbClr val="000000"/>
                          </a:solidFill>
                          <a:effectLst/>
                          <a:latin typeface="Arial" charset="0"/>
                          <a:ea typeface="Times New Roman" pitchFamily="18" charset="0"/>
                          <a:cs typeface="B Nazanin" pitchFamily="2" charset="-78"/>
                        </a:rPr>
                        <a:t>شماره سنجه</a:t>
                      </a:r>
                      <a:endParaRPr kumimoji="0" lang="en-GB" sz="3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00" b="1" i="0" u="none" strike="noStrike" cap="none" normalizeH="0" baseline="0" smtClean="0">
                          <a:ln>
                            <a:noFill/>
                          </a:ln>
                          <a:solidFill>
                            <a:srgbClr val="000000"/>
                          </a:solidFill>
                          <a:effectLst/>
                          <a:latin typeface="Arial" charset="0"/>
                          <a:ea typeface="Times New Roman" pitchFamily="18" charset="0"/>
                          <a:cs typeface="B Nazanin" pitchFamily="2" charset="-78"/>
                        </a:rPr>
                        <a:t>كد</a:t>
                      </a:r>
                      <a:endParaRPr kumimoji="0" lang="en-GB" sz="3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00" b="1" i="0" u="none" strike="noStrike" cap="none" normalizeH="0" baseline="0" smtClean="0">
                          <a:ln>
                            <a:noFill/>
                          </a:ln>
                          <a:solidFill>
                            <a:srgbClr val="000000"/>
                          </a:solidFill>
                          <a:effectLst/>
                          <a:latin typeface="Arial" charset="0"/>
                          <a:ea typeface="Times New Roman" pitchFamily="18" charset="0"/>
                          <a:cs typeface="B Nazanin" pitchFamily="2" charset="-78"/>
                        </a:rPr>
                        <a:t>مستندات</a:t>
                      </a:r>
                      <a:endParaRPr kumimoji="0" lang="en-GB" sz="3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00" b="1" i="0" u="none" strike="noStrike" cap="none" normalizeH="0" baseline="0" smtClean="0">
                          <a:ln>
                            <a:noFill/>
                          </a:ln>
                          <a:solidFill>
                            <a:srgbClr val="000000"/>
                          </a:solidFill>
                          <a:effectLst/>
                          <a:latin typeface="Arial" charset="0"/>
                          <a:ea typeface="Times New Roman" pitchFamily="18" charset="0"/>
                          <a:cs typeface="B Nazanin" pitchFamily="2" charset="-78"/>
                        </a:rPr>
                        <a:t>كد</a:t>
                      </a:r>
                      <a:endParaRPr kumimoji="0" lang="en-GB" sz="3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00" b="1" i="0" u="none" strike="noStrike" cap="none" normalizeH="0" baseline="0" smtClean="0">
                          <a:ln>
                            <a:noFill/>
                          </a:ln>
                          <a:solidFill>
                            <a:srgbClr val="000000"/>
                          </a:solidFill>
                          <a:effectLst/>
                          <a:latin typeface="Arial" charset="0"/>
                          <a:ea typeface="Times New Roman" pitchFamily="18" charset="0"/>
                          <a:cs typeface="B Nazanin" pitchFamily="2" charset="-78"/>
                        </a:rPr>
                        <a:t>مشاهدات</a:t>
                      </a:r>
                      <a:endParaRPr kumimoji="0" lang="en-GB" sz="3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00" b="1" i="0" u="none" strike="noStrike" cap="none" normalizeH="0" baseline="0" smtClean="0">
                          <a:ln>
                            <a:noFill/>
                          </a:ln>
                          <a:solidFill>
                            <a:srgbClr val="000000"/>
                          </a:solidFill>
                          <a:effectLst/>
                          <a:latin typeface="Arial" charset="0"/>
                          <a:ea typeface="Times New Roman" pitchFamily="18" charset="0"/>
                          <a:cs typeface="B Nazanin" pitchFamily="2" charset="-78"/>
                        </a:rPr>
                        <a:t>كد</a:t>
                      </a:r>
                      <a:endParaRPr kumimoji="0" lang="en-GB" sz="3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00" b="1" i="0" u="none" strike="noStrike" cap="none" normalizeH="0" baseline="0" smtClean="0">
                          <a:ln>
                            <a:noFill/>
                          </a:ln>
                          <a:solidFill>
                            <a:srgbClr val="000000"/>
                          </a:solidFill>
                          <a:effectLst/>
                          <a:latin typeface="Arial" charset="0"/>
                          <a:ea typeface="Times New Roman" pitchFamily="18" charset="0"/>
                          <a:cs typeface="B Nazanin" pitchFamily="2" charset="-78"/>
                        </a:rPr>
                        <a:t>مصاحبه</a:t>
                      </a:r>
                      <a:endParaRPr kumimoji="0" lang="en-GB" sz="3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00" b="1" i="0" u="none" strike="noStrike" cap="none" normalizeH="0" baseline="0" smtClean="0">
                          <a:ln>
                            <a:noFill/>
                          </a:ln>
                          <a:solidFill>
                            <a:srgbClr val="000000"/>
                          </a:solidFill>
                          <a:effectLst/>
                          <a:latin typeface="Arial" charset="0"/>
                          <a:ea typeface="Times New Roman" pitchFamily="18" charset="0"/>
                          <a:cs typeface="B Nazanin" pitchFamily="2" charset="-78"/>
                        </a:rPr>
                        <a:t>امتياز</a:t>
                      </a:r>
                      <a:endParaRPr kumimoji="0" lang="en-GB" sz="3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r>
              <a:tr h="7302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00" b="1" i="0" u="none" strike="noStrike" cap="none" normalizeH="0" baseline="0" smtClean="0">
                          <a:ln>
                            <a:noFill/>
                          </a:ln>
                          <a:solidFill>
                            <a:srgbClr val="000000"/>
                          </a:solidFill>
                          <a:effectLst/>
                          <a:latin typeface="Arial" charset="0"/>
                          <a:ea typeface="Times New Roman" pitchFamily="18" charset="0"/>
                          <a:cs typeface="B Nazanin" pitchFamily="2" charset="-78"/>
                        </a:rPr>
                        <a:t>0</a:t>
                      </a:r>
                      <a:endParaRPr kumimoji="0" lang="en-GB" sz="3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00" b="1" i="0" u="none" strike="noStrike" cap="none" normalizeH="0" baseline="0" smtClean="0">
                          <a:ln>
                            <a:noFill/>
                          </a:ln>
                          <a:solidFill>
                            <a:srgbClr val="000000"/>
                          </a:solidFill>
                          <a:effectLst/>
                          <a:latin typeface="Arial" charset="0"/>
                          <a:ea typeface="Times New Roman" pitchFamily="18" charset="0"/>
                          <a:cs typeface="B Nazanin" pitchFamily="2" charset="-78"/>
                        </a:rPr>
                        <a:t>1</a:t>
                      </a:r>
                      <a:endParaRPr kumimoji="0" lang="en-GB" sz="3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00" b="1" i="1" u="none" strike="noStrike" cap="none" normalizeH="0" baseline="0" smtClean="0">
                          <a:ln>
                            <a:noFill/>
                          </a:ln>
                          <a:solidFill>
                            <a:srgbClr val="000000"/>
                          </a:solidFill>
                          <a:effectLst/>
                          <a:latin typeface="Arial" charset="0"/>
                          <a:ea typeface="Times New Roman" pitchFamily="18" charset="0"/>
                          <a:cs typeface="B Nazanin" pitchFamily="2" charset="-78"/>
                        </a:rPr>
                        <a:t>2</a:t>
                      </a:r>
                      <a:endParaRPr kumimoji="0" lang="en-GB" sz="3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00" b="1" i="0" u="none" strike="noStrike" cap="none" normalizeH="0" baseline="0" smtClean="0">
                          <a:ln>
                            <a:noFill/>
                          </a:ln>
                          <a:solidFill>
                            <a:srgbClr val="000000"/>
                          </a:solidFill>
                          <a:effectLst/>
                          <a:latin typeface="Arial" charset="0"/>
                          <a:ea typeface="Times New Roman" pitchFamily="18" charset="0"/>
                          <a:cs typeface="B Nazanin" pitchFamily="2" charset="-78"/>
                        </a:rPr>
                        <a:t>غ.ق.ا</a:t>
                      </a:r>
                      <a:endParaRPr kumimoji="0" lang="en-GB" sz="3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1525">
                <a:tc rowSpan="5">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00" b="0" i="0" u="none" strike="noStrike" cap="none" normalizeH="0" baseline="0" smtClean="0">
                          <a:ln>
                            <a:noFill/>
                          </a:ln>
                          <a:solidFill>
                            <a:srgbClr val="000000"/>
                          </a:solidFill>
                          <a:effectLst/>
                          <a:latin typeface="Arial" charset="0"/>
                          <a:ea typeface="Times New Roman" pitchFamily="18" charset="0"/>
                          <a:cs typeface="B Nazanin" pitchFamily="2" charset="-78"/>
                        </a:rPr>
                        <a:t>3</a:t>
                      </a:r>
                      <a:endParaRPr kumimoji="0" lang="en-GB" sz="3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الف</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000000"/>
                          </a:solidFill>
                          <a:effectLst/>
                          <a:latin typeface="Arial" charset="0"/>
                          <a:ea typeface="Times New Roman" pitchFamily="18" charset="0"/>
                          <a:cs typeface="B Nazanin" pitchFamily="2" charset="-78"/>
                        </a:rPr>
                        <a:t>صورت جلسات بررسی گزارش پیشرفت برنامه عملیاتی </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000000"/>
                          </a:solidFill>
                          <a:effectLst/>
                          <a:latin typeface="Arial" charset="0"/>
                          <a:ea typeface="Times New Roman" pitchFamily="18" charset="0"/>
                          <a:cs typeface="B Nazanin" pitchFamily="2" charset="-78"/>
                        </a:rPr>
                        <a:t>ه</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400" b="1"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000000"/>
                          </a:solidFill>
                          <a:effectLst/>
                          <a:latin typeface="Arial" charset="0"/>
                          <a:ea typeface="Times New Roman" pitchFamily="18" charset="0"/>
                          <a:cs typeface="B Nazanin" pitchFamily="2" charset="-78"/>
                        </a:rPr>
                        <a:t>ي</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000000"/>
                          </a:solidFill>
                          <a:effectLst/>
                          <a:latin typeface="Arial" charset="0"/>
                          <a:ea typeface="Times New Roman" pitchFamily="18" charset="0"/>
                          <a:cs typeface="B Nazanin" pitchFamily="2" charset="-78"/>
                        </a:rPr>
                        <a:t>شرکت کنندگان در جلسات مذکور بر مبنای صورت جلسات</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457200" marR="0" lvl="0" indent="57150" algn="ctr" defTabSz="914400" rtl="1" eaLnBrk="1" fontAlgn="base" latinLnBrk="0" hangingPunct="1">
                        <a:lnSpc>
                          <a:spcPct val="115000"/>
                        </a:lnSpc>
                        <a:spcBef>
                          <a:spcPct val="0"/>
                        </a:spcBef>
                        <a:spcAft>
                          <a:spcPct val="0"/>
                        </a:spcAft>
                        <a:buClrTx/>
                        <a:buSzTx/>
                        <a:buFontTx/>
                        <a:buNone/>
                        <a:tabLst/>
                      </a:pPr>
                      <a:r>
                        <a:rPr kumimoji="0" lang="fa-IR" sz="600" b="0" i="0" u="none" strike="noStrike" cap="none" normalizeH="0" baseline="0" smtClean="0">
                          <a:ln>
                            <a:noFill/>
                          </a:ln>
                          <a:solidFill>
                            <a:srgbClr val="000000"/>
                          </a:solidFill>
                          <a:effectLst/>
                          <a:latin typeface="Arial" charset="0"/>
                          <a:ea typeface="Times New Roman" pitchFamily="18" charset="0"/>
                          <a:cs typeface="B Nazanin" pitchFamily="2" charset="-78"/>
                        </a:rPr>
                        <a:t>صورت جلسات موجود نباشند</a:t>
                      </a:r>
                      <a:endParaRPr kumimoji="0" lang="en-GB" sz="600" b="0" i="0" u="none" strike="noStrike" cap="none" normalizeH="0" baseline="0" smtClean="0">
                        <a:ln>
                          <a:noFill/>
                        </a:ln>
                        <a:solidFill>
                          <a:schemeClr val="tx1"/>
                        </a:solidFill>
                        <a:effectLst/>
                        <a:latin typeface="Calibri" pitchFamily="34" charset="0"/>
                        <a:ea typeface="Times New Roman" pitchFamily="18" charset="0"/>
                        <a:cs typeface="B Nazanin" pitchFamily="2" charset="-78"/>
                      </a:endParaRPr>
                    </a:p>
                    <a:p>
                      <a:pPr marL="457200" marR="0" lvl="0" indent="57150" algn="ctr" defTabSz="914400" rtl="1" eaLnBrk="1" fontAlgn="base" latinLnBrk="0" hangingPunct="1">
                        <a:lnSpc>
                          <a:spcPct val="115000"/>
                        </a:lnSpc>
                        <a:spcBef>
                          <a:spcPct val="0"/>
                        </a:spcBef>
                        <a:spcAft>
                          <a:spcPct val="0"/>
                        </a:spcAft>
                        <a:buClrTx/>
                        <a:buSzTx/>
                        <a:buFontTx/>
                        <a:buNone/>
                        <a:tabLst/>
                      </a:pPr>
                      <a:r>
                        <a:rPr kumimoji="0" lang="fa-IR" sz="600" b="0" i="0" u="none" strike="noStrike" cap="none" normalizeH="0" baseline="0" smtClean="0">
                          <a:ln>
                            <a:noFill/>
                          </a:ln>
                          <a:solidFill>
                            <a:srgbClr val="000000"/>
                          </a:solidFill>
                          <a:effectLst/>
                          <a:latin typeface="Arial" charset="0"/>
                          <a:ea typeface="Times New Roman" pitchFamily="18" charset="0"/>
                          <a:cs typeface="B Nazanin" pitchFamily="2" charset="-78"/>
                        </a:rPr>
                        <a:t>یا</a:t>
                      </a:r>
                      <a:endParaRPr kumimoji="0" lang="en-GB" sz="600" b="0" i="0" u="none" strike="noStrike" cap="none" normalizeH="0" baseline="0" smtClean="0">
                        <a:ln>
                          <a:noFill/>
                        </a:ln>
                        <a:solidFill>
                          <a:schemeClr val="tx1"/>
                        </a:solidFill>
                        <a:effectLst/>
                        <a:latin typeface="Calibri" pitchFamily="34" charset="0"/>
                        <a:cs typeface="Times New Roman" pitchFamily="18" charset="0"/>
                      </a:endParaRPr>
                    </a:p>
                    <a:p>
                      <a:pPr marL="457200" marR="0" lvl="0" indent="57150" algn="ctr" defTabSz="914400" rtl="1" eaLnBrk="1" fontAlgn="base" latinLnBrk="0" hangingPunct="1">
                        <a:lnSpc>
                          <a:spcPct val="115000"/>
                        </a:lnSpc>
                        <a:spcBef>
                          <a:spcPct val="0"/>
                        </a:spcBef>
                        <a:spcAft>
                          <a:spcPct val="0"/>
                        </a:spcAft>
                        <a:buClrTx/>
                        <a:buSzTx/>
                        <a:buFontTx/>
                        <a:buNone/>
                        <a:tabLst/>
                      </a:pPr>
                      <a:r>
                        <a:rPr kumimoji="0" lang="fa-IR" sz="600" b="0" i="0" u="none" strike="noStrike" cap="none" normalizeH="0" baseline="0" smtClean="0">
                          <a:ln>
                            <a:noFill/>
                          </a:ln>
                          <a:solidFill>
                            <a:srgbClr val="000000"/>
                          </a:solidFill>
                          <a:effectLst/>
                          <a:latin typeface="Arial" charset="0"/>
                          <a:cs typeface="B Nazanin" pitchFamily="2" charset="-78"/>
                        </a:rPr>
                        <a:t>پاسخ 1-0 نفر مؤید صورت جلسات باشد</a:t>
                      </a:r>
                      <a:endParaRPr kumimoji="0" lang="en-GB" sz="600" b="0" i="0" u="none" strike="noStrike" cap="none" normalizeH="0" baseline="0" smtClean="0">
                        <a:ln>
                          <a:noFill/>
                        </a:ln>
                        <a:solidFill>
                          <a:schemeClr val="tx1"/>
                        </a:solidFill>
                        <a:effectLst/>
                        <a:latin typeface="Calibri" pitchFamily="34" charset="0"/>
                        <a:cs typeface="Times New Roman" pitchFamily="18" charset="0"/>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457200" marR="0" lvl="0" indent="57150" algn="ctr" defTabSz="914400" rtl="1" eaLnBrk="1" fontAlgn="base" latinLnBrk="0" hangingPunct="1">
                        <a:lnSpc>
                          <a:spcPct val="115000"/>
                        </a:lnSpc>
                        <a:spcBef>
                          <a:spcPct val="0"/>
                        </a:spcBef>
                        <a:spcAft>
                          <a:spcPct val="0"/>
                        </a:spcAft>
                        <a:buClrTx/>
                        <a:buSzTx/>
                        <a:buFontTx/>
                        <a:buNone/>
                        <a:tabLst/>
                      </a:pPr>
                      <a:r>
                        <a:rPr kumimoji="0" lang="fa-IR" sz="600" b="0" i="0" u="none" strike="noStrike" cap="none" normalizeH="0" baseline="0" smtClean="0">
                          <a:ln>
                            <a:noFill/>
                          </a:ln>
                          <a:solidFill>
                            <a:srgbClr val="000000"/>
                          </a:solidFill>
                          <a:effectLst/>
                          <a:latin typeface="Arial" charset="0"/>
                          <a:ea typeface="Times New Roman" pitchFamily="18" charset="0"/>
                          <a:cs typeface="B Nazanin" pitchFamily="2" charset="-78"/>
                        </a:rPr>
                        <a:t>صورت جلسات موجود باشند</a:t>
                      </a:r>
                      <a:endParaRPr kumimoji="0" lang="en-GB" sz="600" b="0" i="0" u="none" strike="noStrike" cap="none" normalizeH="0" baseline="0" smtClean="0">
                        <a:ln>
                          <a:noFill/>
                        </a:ln>
                        <a:solidFill>
                          <a:schemeClr val="tx1"/>
                        </a:solidFill>
                        <a:effectLst/>
                        <a:latin typeface="Calibri" pitchFamily="34" charset="0"/>
                        <a:ea typeface="Times New Roman" pitchFamily="18" charset="0"/>
                        <a:cs typeface="B Nazanin" pitchFamily="2" charset="-78"/>
                      </a:endParaRPr>
                    </a:p>
                    <a:p>
                      <a:pPr marL="457200" marR="0" lvl="0" indent="57150" algn="ctr" defTabSz="914400" rtl="1" eaLnBrk="1" fontAlgn="base" latinLnBrk="0" hangingPunct="1">
                        <a:lnSpc>
                          <a:spcPct val="115000"/>
                        </a:lnSpc>
                        <a:spcBef>
                          <a:spcPct val="0"/>
                        </a:spcBef>
                        <a:spcAft>
                          <a:spcPct val="0"/>
                        </a:spcAft>
                        <a:buClrTx/>
                        <a:buSzTx/>
                        <a:buFontTx/>
                        <a:buNone/>
                        <a:tabLst/>
                      </a:pPr>
                      <a:r>
                        <a:rPr kumimoji="0" lang="fa-IR" sz="600" b="0" i="0" u="none" strike="noStrike" cap="none" normalizeH="0" baseline="0" smtClean="0">
                          <a:ln>
                            <a:noFill/>
                          </a:ln>
                          <a:solidFill>
                            <a:srgbClr val="000000"/>
                          </a:solidFill>
                          <a:effectLst/>
                          <a:latin typeface="Arial" charset="0"/>
                          <a:ea typeface="Times New Roman" pitchFamily="18" charset="0"/>
                          <a:cs typeface="B Nazanin" pitchFamily="2" charset="-78"/>
                        </a:rPr>
                        <a:t>اما</a:t>
                      </a:r>
                      <a:endParaRPr kumimoji="0" lang="en-GB" sz="600" b="0" i="0" u="none" strike="noStrike" cap="none" normalizeH="0" baseline="0" smtClean="0">
                        <a:ln>
                          <a:noFill/>
                        </a:ln>
                        <a:solidFill>
                          <a:schemeClr val="tx1"/>
                        </a:solidFill>
                        <a:effectLst/>
                        <a:latin typeface="Calibri" pitchFamily="34" charset="0"/>
                        <a:cs typeface="Times New Roman" pitchFamily="18" charset="0"/>
                      </a:endParaRPr>
                    </a:p>
                    <a:p>
                      <a:pPr marL="457200" marR="0" lvl="0" indent="57150" algn="ctr" defTabSz="914400" rtl="1" eaLnBrk="1" fontAlgn="base" latinLnBrk="0" hangingPunct="1">
                        <a:lnSpc>
                          <a:spcPct val="115000"/>
                        </a:lnSpc>
                        <a:spcBef>
                          <a:spcPct val="0"/>
                        </a:spcBef>
                        <a:spcAft>
                          <a:spcPct val="0"/>
                        </a:spcAft>
                        <a:buClrTx/>
                        <a:buSzTx/>
                        <a:buFontTx/>
                        <a:buNone/>
                        <a:tabLst/>
                      </a:pPr>
                      <a:r>
                        <a:rPr kumimoji="0" lang="fa-IR" sz="600" b="0" i="0" u="none" strike="noStrike" cap="none" normalizeH="0" baseline="0" smtClean="0">
                          <a:ln>
                            <a:noFill/>
                          </a:ln>
                          <a:solidFill>
                            <a:srgbClr val="000000"/>
                          </a:solidFill>
                          <a:effectLst/>
                          <a:latin typeface="Arial" charset="0"/>
                          <a:cs typeface="B Nazanin" pitchFamily="2" charset="-78"/>
                        </a:rPr>
                        <a:t>در فواصل منظم نباشند</a:t>
                      </a:r>
                      <a:endParaRPr kumimoji="0" lang="en-GB" sz="600" b="0" i="0" u="none" strike="noStrike" cap="none" normalizeH="0" baseline="0" smtClean="0">
                        <a:ln>
                          <a:noFill/>
                        </a:ln>
                        <a:solidFill>
                          <a:schemeClr val="tx1"/>
                        </a:solidFill>
                        <a:effectLst/>
                        <a:latin typeface="Calibri" pitchFamily="34" charset="0"/>
                        <a:cs typeface="Times New Roman" pitchFamily="18" charset="0"/>
                      </a:endParaRPr>
                    </a:p>
                    <a:p>
                      <a:pPr marL="457200" marR="0" lvl="0" indent="57150" algn="ctr" defTabSz="914400" rtl="1" eaLnBrk="1" fontAlgn="base" latinLnBrk="0" hangingPunct="1">
                        <a:lnSpc>
                          <a:spcPct val="115000"/>
                        </a:lnSpc>
                        <a:spcBef>
                          <a:spcPct val="0"/>
                        </a:spcBef>
                        <a:spcAft>
                          <a:spcPct val="0"/>
                        </a:spcAft>
                        <a:buClrTx/>
                        <a:buSzTx/>
                        <a:buFontTx/>
                        <a:buNone/>
                        <a:tabLst/>
                      </a:pPr>
                      <a:r>
                        <a:rPr kumimoji="0" lang="fa-IR" sz="600" b="0" i="0" u="none" strike="noStrike" cap="none" normalizeH="0" baseline="0" smtClean="0">
                          <a:ln>
                            <a:noFill/>
                          </a:ln>
                          <a:solidFill>
                            <a:srgbClr val="000000"/>
                          </a:solidFill>
                          <a:effectLst/>
                          <a:latin typeface="Arial" charset="0"/>
                          <a:cs typeface="B Nazanin" pitchFamily="2" charset="-78"/>
                        </a:rPr>
                        <a:t>یا</a:t>
                      </a:r>
                      <a:endParaRPr kumimoji="0" lang="en-GB" sz="600" b="0" i="0" u="none" strike="noStrike" cap="none" normalizeH="0" baseline="0" smtClean="0">
                        <a:ln>
                          <a:noFill/>
                        </a:ln>
                        <a:solidFill>
                          <a:schemeClr val="tx1"/>
                        </a:solidFill>
                        <a:effectLst/>
                        <a:latin typeface="Calibri" pitchFamily="34" charset="0"/>
                        <a:cs typeface="Times New Roman" pitchFamily="18" charset="0"/>
                      </a:endParaRPr>
                    </a:p>
                    <a:p>
                      <a:pPr marL="457200" marR="0" lvl="0" indent="57150" algn="ctr" defTabSz="914400" rtl="1" eaLnBrk="1" fontAlgn="base" latinLnBrk="0" hangingPunct="1">
                        <a:lnSpc>
                          <a:spcPct val="115000"/>
                        </a:lnSpc>
                        <a:spcBef>
                          <a:spcPct val="0"/>
                        </a:spcBef>
                        <a:spcAft>
                          <a:spcPct val="0"/>
                        </a:spcAft>
                        <a:buClrTx/>
                        <a:buSzTx/>
                        <a:buFontTx/>
                        <a:buNone/>
                        <a:tabLst/>
                      </a:pPr>
                      <a:r>
                        <a:rPr kumimoji="0" lang="fa-IR" sz="600" b="0" i="0" u="none" strike="noStrike" cap="none" normalizeH="0" baseline="0" smtClean="0">
                          <a:ln>
                            <a:noFill/>
                          </a:ln>
                          <a:solidFill>
                            <a:srgbClr val="000000"/>
                          </a:solidFill>
                          <a:effectLst/>
                          <a:latin typeface="Arial" charset="0"/>
                          <a:cs typeface="B Nazanin" pitchFamily="2" charset="-78"/>
                        </a:rPr>
                        <a:t>حتی در یکی از مصوبات، مسئول پیگیری و زمان اجرا مشخص نشده باشد</a:t>
                      </a:r>
                      <a:endParaRPr kumimoji="0" lang="en-GB" sz="600" b="0" i="0" u="none" strike="noStrike" cap="none" normalizeH="0" baseline="0" smtClean="0">
                        <a:ln>
                          <a:noFill/>
                        </a:ln>
                        <a:solidFill>
                          <a:schemeClr val="tx1"/>
                        </a:solidFill>
                        <a:effectLst/>
                        <a:latin typeface="Calibri" pitchFamily="34" charset="0"/>
                        <a:cs typeface="Times New Roman" pitchFamily="18" charset="0"/>
                      </a:endParaRPr>
                    </a:p>
                    <a:p>
                      <a:pPr marL="457200" marR="0" lvl="0" indent="57150" algn="ctr" defTabSz="914400" rtl="1" eaLnBrk="1" fontAlgn="base" latinLnBrk="0" hangingPunct="1">
                        <a:lnSpc>
                          <a:spcPct val="115000"/>
                        </a:lnSpc>
                        <a:spcBef>
                          <a:spcPct val="0"/>
                        </a:spcBef>
                        <a:spcAft>
                          <a:spcPts val="1000"/>
                        </a:spcAft>
                        <a:buClrTx/>
                        <a:buSzTx/>
                        <a:buFontTx/>
                        <a:buNone/>
                        <a:tabLst/>
                      </a:pPr>
                      <a:r>
                        <a:rPr kumimoji="0" lang="fa-IR" sz="600" b="0" i="0" u="none" strike="noStrike" cap="none" normalizeH="0" baseline="0" smtClean="0">
                          <a:ln>
                            <a:noFill/>
                          </a:ln>
                          <a:solidFill>
                            <a:srgbClr val="000000"/>
                          </a:solidFill>
                          <a:effectLst/>
                          <a:latin typeface="Arial" charset="0"/>
                          <a:cs typeface="B Nazanin" pitchFamily="2" charset="-78"/>
                        </a:rPr>
                        <a:t>یا</a:t>
                      </a:r>
                      <a:endParaRPr kumimoji="0" lang="en-GB" sz="600" b="0" i="0" u="none" strike="noStrike" cap="none" normalizeH="0" baseline="0" smtClean="0">
                        <a:ln>
                          <a:noFill/>
                        </a:ln>
                        <a:solidFill>
                          <a:schemeClr val="tx1"/>
                        </a:solidFill>
                        <a:effectLst/>
                        <a:latin typeface="Calibri" pitchFamily="34" charset="0"/>
                        <a:cs typeface="Times New Roman" pitchFamily="18" charset="0"/>
                      </a:endParaRPr>
                    </a:p>
                    <a:p>
                      <a:pPr marL="457200" marR="0" lvl="0" indent="57150" algn="ctr" defTabSz="914400" rtl="1" eaLnBrk="1" fontAlgn="base" latinLnBrk="0" hangingPunct="1">
                        <a:lnSpc>
                          <a:spcPct val="100000"/>
                        </a:lnSpc>
                        <a:spcBef>
                          <a:spcPct val="0"/>
                        </a:spcBef>
                        <a:spcAft>
                          <a:spcPct val="0"/>
                        </a:spcAft>
                        <a:buClrTx/>
                        <a:buSzTx/>
                        <a:buFontTx/>
                        <a:buNone/>
                        <a:tabLst/>
                      </a:pPr>
                      <a:r>
                        <a:rPr kumimoji="0" lang="ar-SA" sz="600" b="0" i="0" u="none" strike="noStrike" cap="none" normalizeH="0" baseline="0" smtClean="0">
                          <a:ln>
                            <a:noFill/>
                          </a:ln>
                          <a:solidFill>
                            <a:srgbClr val="000000"/>
                          </a:solidFill>
                          <a:effectLst/>
                          <a:latin typeface="Arial" charset="0"/>
                          <a:cs typeface="B Nazanin" pitchFamily="2" charset="-78"/>
                        </a:rPr>
                        <a:t>پاسخ 2 نفر مؤید صورت جلسات باشد</a:t>
                      </a:r>
                      <a:endParaRPr kumimoji="0" lang="en-GB" sz="600" b="0" i="0" u="none" strike="noStrike" cap="none" normalizeH="0" baseline="0" smtClean="0">
                        <a:ln>
                          <a:noFill/>
                        </a:ln>
                        <a:solidFill>
                          <a:schemeClr val="tx1"/>
                        </a:solidFill>
                        <a:effectLst/>
                        <a:latin typeface="Times New Roman" pitchFamily="18" charset="0"/>
                        <a:cs typeface="Times New Roman" pitchFamily="18" charset="0"/>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457200" marR="0" lvl="0" indent="57150" algn="ctr" defTabSz="914400" rtl="1" eaLnBrk="1" fontAlgn="base" latinLnBrk="0" hangingPunct="1">
                        <a:lnSpc>
                          <a:spcPct val="115000"/>
                        </a:lnSpc>
                        <a:spcBef>
                          <a:spcPct val="0"/>
                        </a:spcBef>
                        <a:spcAft>
                          <a:spcPct val="0"/>
                        </a:spcAft>
                        <a:buClrTx/>
                        <a:buSzTx/>
                        <a:buFontTx/>
                        <a:buNone/>
                        <a:tabLst/>
                      </a:pPr>
                      <a:r>
                        <a:rPr kumimoji="0" lang="fa-IR" sz="600" b="0" i="0" u="none" strike="noStrike" cap="none" normalizeH="0" baseline="0" smtClean="0">
                          <a:ln>
                            <a:noFill/>
                          </a:ln>
                          <a:solidFill>
                            <a:srgbClr val="000000"/>
                          </a:solidFill>
                          <a:effectLst/>
                          <a:latin typeface="Arial" charset="0"/>
                          <a:ea typeface="Times New Roman" pitchFamily="18" charset="0"/>
                          <a:cs typeface="B Nazanin" pitchFamily="2" charset="-78"/>
                        </a:rPr>
                        <a:t>صورت جلسات موجود باشند</a:t>
                      </a:r>
                      <a:endParaRPr kumimoji="0" lang="en-GB" sz="600" b="0" i="0" u="none" strike="noStrike" cap="none" normalizeH="0" baseline="0" smtClean="0">
                        <a:ln>
                          <a:noFill/>
                        </a:ln>
                        <a:solidFill>
                          <a:schemeClr val="tx1"/>
                        </a:solidFill>
                        <a:effectLst/>
                        <a:latin typeface="Calibri" pitchFamily="34" charset="0"/>
                        <a:ea typeface="Times New Roman" pitchFamily="18" charset="0"/>
                        <a:cs typeface="B Nazanin" pitchFamily="2" charset="-78"/>
                      </a:endParaRPr>
                    </a:p>
                    <a:p>
                      <a:pPr marL="457200" marR="0" lvl="0" indent="57150" algn="ctr" defTabSz="914400" rtl="1" eaLnBrk="1" fontAlgn="base" latinLnBrk="0" hangingPunct="1">
                        <a:lnSpc>
                          <a:spcPct val="115000"/>
                        </a:lnSpc>
                        <a:spcBef>
                          <a:spcPct val="0"/>
                        </a:spcBef>
                        <a:spcAft>
                          <a:spcPct val="0"/>
                        </a:spcAft>
                        <a:buClrTx/>
                        <a:buSzTx/>
                        <a:buFontTx/>
                        <a:buNone/>
                        <a:tabLst/>
                      </a:pPr>
                      <a:r>
                        <a:rPr kumimoji="0" lang="fa-IR" sz="600" b="0" i="0" u="none" strike="noStrike" cap="none" normalizeH="0" baseline="0" smtClean="0">
                          <a:ln>
                            <a:noFill/>
                          </a:ln>
                          <a:solidFill>
                            <a:srgbClr val="000000"/>
                          </a:solidFill>
                          <a:effectLst/>
                          <a:latin typeface="Arial" charset="0"/>
                          <a:ea typeface="Times New Roman" pitchFamily="18" charset="0"/>
                          <a:cs typeface="B Nazanin" pitchFamily="2" charset="-78"/>
                        </a:rPr>
                        <a:t>و</a:t>
                      </a:r>
                      <a:endParaRPr kumimoji="0" lang="en-GB" sz="600" b="0" i="0" u="none" strike="noStrike" cap="none" normalizeH="0" baseline="0" smtClean="0">
                        <a:ln>
                          <a:noFill/>
                        </a:ln>
                        <a:solidFill>
                          <a:schemeClr val="tx1"/>
                        </a:solidFill>
                        <a:effectLst/>
                        <a:latin typeface="Calibri" pitchFamily="34" charset="0"/>
                        <a:cs typeface="Times New Roman" pitchFamily="18" charset="0"/>
                      </a:endParaRPr>
                    </a:p>
                    <a:p>
                      <a:pPr marL="457200" marR="0" lvl="0" indent="57150" algn="ctr" defTabSz="914400" rtl="1" eaLnBrk="1" fontAlgn="base" latinLnBrk="0" hangingPunct="1">
                        <a:lnSpc>
                          <a:spcPct val="115000"/>
                        </a:lnSpc>
                        <a:spcBef>
                          <a:spcPct val="0"/>
                        </a:spcBef>
                        <a:spcAft>
                          <a:spcPct val="0"/>
                        </a:spcAft>
                        <a:buClrTx/>
                        <a:buSzTx/>
                        <a:buFontTx/>
                        <a:buNone/>
                        <a:tabLst/>
                      </a:pPr>
                      <a:r>
                        <a:rPr kumimoji="0" lang="fa-IR" sz="600" b="0" i="0" u="none" strike="noStrike" cap="none" normalizeH="0" baseline="0" smtClean="0">
                          <a:ln>
                            <a:noFill/>
                          </a:ln>
                          <a:solidFill>
                            <a:srgbClr val="000000"/>
                          </a:solidFill>
                          <a:effectLst/>
                          <a:latin typeface="Arial" charset="0"/>
                          <a:cs typeface="B Nazanin" pitchFamily="2" charset="-78"/>
                        </a:rPr>
                        <a:t>در فواصل منظم باشد</a:t>
                      </a:r>
                      <a:endParaRPr kumimoji="0" lang="en-GB" sz="600" b="0" i="0" u="none" strike="noStrike" cap="none" normalizeH="0" baseline="0" smtClean="0">
                        <a:ln>
                          <a:noFill/>
                        </a:ln>
                        <a:solidFill>
                          <a:schemeClr val="tx1"/>
                        </a:solidFill>
                        <a:effectLst/>
                        <a:latin typeface="Calibri" pitchFamily="34" charset="0"/>
                        <a:cs typeface="Times New Roman" pitchFamily="18" charset="0"/>
                      </a:endParaRPr>
                    </a:p>
                    <a:p>
                      <a:pPr marL="457200" marR="0" lvl="0" indent="57150" algn="ctr" defTabSz="914400" rtl="1" eaLnBrk="1" fontAlgn="base" latinLnBrk="0" hangingPunct="1">
                        <a:lnSpc>
                          <a:spcPct val="115000"/>
                        </a:lnSpc>
                        <a:spcBef>
                          <a:spcPct val="0"/>
                        </a:spcBef>
                        <a:spcAft>
                          <a:spcPct val="0"/>
                        </a:spcAft>
                        <a:buClrTx/>
                        <a:buSzTx/>
                        <a:buFontTx/>
                        <a:buNone/>
                        <a:tabLst/>
                      </a:pPr>
                      <a:r>
                        <a:rPr kumimoji="0" lang="fa-IR" sz="600" b="0" i="0" u="none" strike="noStrike" cap="none" normalizeH="0" baseline="0" smtClean="0">
                          <a:ln>
                            <a:noFill/>
                          </a:ln>
                          <a:solidFill>
                            <a:srgbClr val="000000"/>
                          </a:solidFill>
                          <a:effectLst/>
                          <a:latin typeface="Arial" charset="0"/>
                          <a:cs typeface="B Nazanin" pitchFamily="2" charset="-78"/>
                        </a:rPr>
                        <a:t>و</a:t>
                      </a:r>
                      <a:endParaRPr kumimoji="0" lang="en-GB" sz="600" b="0" i="0" u="none" strike="noStrike" cap="none" normalizeH="0" baseline="0" smtClean="0">
                        <a:ln>
                          <a:noFill/>
                        </a:ln>
                        <a:solidFill>
                          <a:schemeClr val="tx1"/>
                        </a:solidFill>
                        <a:effectLst/>
                        <a:latin typeface="Calibri" pitchFamily="34" charset="0"/>
                        <a:cs typeface="Times New Roman" pitchFamily="18" charset="0"/>
                      </a:endParaRPr>
                    </a:p>
                    <a:p>
                      <a:pPr marL="457200" marR="0" lvl="0" indent="57150" algn="ctr" defTabSz="914400" rtl="1" eaLnBrk="1" fontAlgn="base" latinLnBrk="0" hangingPunct="1">
                        <a:lnSpc>
                          <a:spcPct val="115000"/>
                        </a:lnSpc>
                        <a:spcBef>
                          <a:spcPct val="0"/>
                        </a:spcBef>
                        <a:spcAft>
                          <a:spcPct val="0"/>
                        </a:spcAft>
                        <a:buClrTx/>
                        <a:buSzTx/>
                        <a:buFontTx/>
                        <a:buNone/>
                        <a:tabLst/>
                      </a:pPr>
                      <a:r>
                        <a:rPr kumimoji="0" lang="fa-IR" sz="600" b="0" i="0" u="none" strike="noStrike" cap="none" normalizeH="0" baseline="0" smtClean="0">
                          <a:ln>
                            <a:noFill/>
                          </a:ln>
                          <a:solidFill>
                            <a:srgbClr val="000000"/>
                          </a:solidFill>
                          <a:effectLst/>
                          <a:latin typeface="Arial" charset="0"/>
                          <a:cs typeface="B Nazanin" pitchFamily="2" charset="-78"/>
                        </a:rPr>
                        <a:t>در تمامی مصوبات، مسئول پیگیری و زمان اجرا مشخص شده باشد</a:t>
                      </a:r>
                      <a:endParaRPr kumimoji="0" lang="en-GB" sz="600" b="0" i="0" u="none" strike="noStrike" cap="none" normalizeH="0" baseline="0" smtClean="0">
                        <a:ln>
                          <a:noFill/>
                        </a:ln>
                        <a:solidFill>
                          <a:schemeClr val="tx1"/>
                        </a:solidFill>
                        <a:effectLst/>
                        <a:latin typeface="Calibri" pitchFamily="34" charset="0"/>
                        <a:cs typeface="Times New Roman" pitchFamily="18" charset="0"/>
                      </a:endParaRPr>
                    </a:p>
                    <a:p>
                      <a:pPr marL="457200" marR="0" lvl="0" indent="57150" algn="ctr" defTabSz="914400" rtl="1" eaLnBrk="1" fontAlgn="base" latinLnBrk="0" hangingPunct="1">
                        <a:lnSpc>
                          <a:spcPct val="115000"/>
                        </a:lnSpc>
                        <a:spcBef>
                          <a:spcPct val="0"/>
                        </a:spcBef>
                        <a:spcAft>
                          <a:spcPts val="1000"/>
                        </a:spcAft>
                        <a:buClrTx/>
                        <a:buSzTx/>
                        <a:buFontTx/>
                        <a:buNone/>
                        <a:tabLst/>
                      </a:pPr>
                      <a:r>
                        <a:rPr kumimoji="0" lang="fa-IR" sz="600" b="0" i="0" u="none" strike="noStrike" cap="none" normalizeH="0" baseline="0" smtClean="0">
                          <a:ln>
                            <a:noFill/>
                          </a:ln>
                          <a:solidFill>
                            <a:srgbClr val="000000"/>
                          </a:solidFill>
                          <a:effectLst/>
                          <a:latin typeface="Arial" charset="0"/>
                          <a:cs typeface="B Nazanin" pitchFamily="2" charset="-78"/>
                        </a:rPr>
                        <a:t>و</a:t>
                      </a:r>
                      <a:endParaRPr kumimoji="0" lang="en-GB" sz="600" b="0" i="0" u="none" strike="noStrike" cap="none" normalizeH="0" baseline="0" smtClean="0">
                        <a:ln>
                          <a:noFill/>
                        </a:ln>
                        <a:solidFill>
                          <a:schemeClr val="tx1"/>
                        </a:solidFill>
                        <a:effectLst/>
                        <a:latin typeface="Calibri" pitchFamily="34" charset="0"/>
                        <a:cs typeface="Times New Roman" pitchFamily="18" charset="0"/>
                      </a:endParaRPr>
                    </a:p>
                    <a:p>
                      <a:pPr marL="457200" marR="0" lvl="0" indent="57150" algn="ctr" defTabSz="914400" rtl="1" eaLnBrk="1" fontAlgn="base" latinLnBrk="0" hangingPunct="1">
                        <a:lnSpc>
                          <a:spcPct val="100000"/>
                        </a:lnSpc>
                        <a:spcBef>
                          <a:spcPct val="0"/>
                        </a:spcBef>
                        <a:spcAft>
                          <a:spcPct val="0"/>
                        </a:spcAft>
                        <a:buClrTx/>
                        <a:buSzTx/>
                        <a:buFontTx/>
                        <a:buNone/>
                        <a:tabLst/>
                      </a:pPr>
                      <a:r>
                        <a:rPr kumimoji="0" lang="ar-SA" sz="600" b="0" i="0" u="none" strike="noStrike" cap="none" normalizeH="0" baseline="0" smtClean="0">
                          <a:ln>
                            <a:noFill/>
                          </a:ln>
                          <a:solidFill>
                            <a:srgbClr val="000000"/>
                          </a:solidFill>
                          <a:effectLst/>
                          <a:latin typeface="Arial" charset="0"/>
                          <a:cs typeface="B Nazanin" pitchFamily="2" charset="-78"/>
                        </a:rPr>
                        <a:t>پاسخ 3 نفر مؤید صورت جلسات باشد</a:t>
                      </a:r>
                      <a:endParaRPr kumimoji="0" lang="en-GB" sz="600" b="0" i="0" u="none" strike="noStrike" cap="none" normalizeH="0" baseline="0" smtClean="0">
                        <a:ln>
                          <a:noFill/>
                        </a:ln>
                        <a:solidFill>
                          <a:schemeClr val="tx1"/>
                        </a:solidFill>
                        <a:effectLst/>
                        <a:latin typeface="Times New Roman" pitchFamily="18" charset="0"/>
                        <a:cs typeface="Times New Roman" pitchFamily="18" charset="0"/>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300" b="0"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2120900">
                <a:tc vMerge="1">
                  <a:txBody>
                    <a:bodyPr/>
                    <a:lstStyle/>
                    <a:p>
                      <a:endParaRPr lang="en-GB"/>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000000"/>
                          </a:solidFill>
                          <a:effectLst/>
                          <a:latin typeface="Arial" charset="0"/>
                          <a:ea typeface="Times New Roman" pitchFamily="18" charset="0"/>
                          <a:cs typeface="B Nazanin" pitchFamily="2" charset="-78"/>
                        </a:rPr>
                        <a:t>ب</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000000"/>
                          </a:solidFill>
                          <a:effectLst/>
                          <a:latin typeface="Arial" charset="0"/>
                          <a:ea typeface="Times New Roman" pitchFamily="18" charset="0"/>
                          <a:cs typeface="B Nazanin" pitchFamily="2" charset="-78"/>
                        </a:rPr>
                        <a:t>ارائه شده در فواصل زمانی منظم</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000000"/>
                          </a:solidFill>
                          <a:effectLst/>
                          <a:latin typeface="Arial" charset="0"/>
                          <a:ea typeface="Times New Roman" pitchFamily="18" charset="0"/>
                          <a:cs typeface="B Nazanin" pitchFamily="2" charset="-78"/>
                        </a:rPr>
                        <a:t>و</a:t>
                      </a:r>
                      <a:endParaRPr kumimoji="0" lang="en-GB"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000000"/>
                          </a:solidFill>
                          <a:effectLst/>
                          <a:latin typeface="Arial" charset="0"/>
                          <a:cs typeface="B Nazanin" pitchFamily="2" charset="-78"/>
                        </a:rPr>
                        <a:t>با تعیین مسئول پیگیری و زمان اجرای مصوبات جلسه</a:t>
                      </a:r>
                      <a:endParaRPr kumimoji="0" lang="en-GB"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000000"/>
                          </a:solidFill>
                          <a:effectLst/>
                          <a:latin typeface="Arial" charset="0"/>
                          <a:ea typeface="Times New Roman" pitchFamily="18" charset="0"/>
                          <a:cs typeface="B Nazanin" pitchFamily="2" charset="-78"/>
                        </a:rPr>
                        <a:t>و</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400" b="1"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000000"/>
                          </a:solidFill>
                          <a:effectLst/>
                          <a:latin typeface="Arial" charset="0"/>
                          <a:ea typeface="Times New Roman" pitchFamily="18" charset="0"/>
                          <a:cs typeface="B Nazanin" pitchFamily="2" charset="-78"/>
                        </a:rPr>
                        <a:t>ك</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000000"/>
                          </a:solidFill>
                          <a:effectLst/>
                          <a:latin typeface="Arial" charset="0"/>
                          <a:ea typeface="Times New Roman" pitchFamily="18" charset="0"/>
                          <a:cs typeface="B Nazanin" pitchFamily="2" charset="-78"/>
                        </a:rPr>
                        <a:t>گزارش ارائه شده درخصوص پیشرفت برنامه عملیاتی به آنها (با توجه به موضوع جلسات اخیر) چه بود و مصوبات اصلی جلسه دراین خصوص چه بودند؟</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192088">
                <a:tc vMerge="1">
                  <a:txBody>
                    <a:bodyPr/>
                    <a:lstStyle/>
                    <a:p>
                      <a:endParaRPr lang="en-GB"/>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000000"/>
                          </a:solidFill>
                          <a:effectLst/>
                          <a:latin typeface="Arial" charset="0"/>
                          <a:ea typeface="Times New Roman" pitchFamily="18" charset="0"/>
                          <a:cs typeface="B Nazanin" pitchFamily="2" charset="-78"/>
                        </a:rPr>
                        <a:t>ج</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000000"/>
                          </a:solidFill>
                          <a:effectLst/>
                          <a:latin typeface="Arial" charset="0"/>
                          <a:ea typeface="Times New Roman" pitchFamily="18" charset="0"/>
                          <a:cs typeface="B Nazanin" pitchFamily="2" charset="-78"/>
                        </a:rPr>
                        <a:t>در این واحد</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000000"/>
                          </a:solidFill>
                          <a:effectLst/>
                          <a:latin typeface="Arial" charset="0"/>
                          <a:ea typeface="Times New Roman" pitchFamily="18" charset="0"/>
                          <a:cs typeface="B Nazanin" pitchFamily="2" charset="-78"/>
                        </a:rPr>
                        <a:t>ز</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400" b="1"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000000"/>
                          </a:solidFill>
                          <a:effectLst/>
                          <a:latin typeface="Arial" charset="0"/>
                          <a:ea typeface="Times New Roman" pitchFamily="18" charset="0"/>
                          <a:cs typeface="B Nazanin" pitchFamily="2" charset="-78"/>
                        </a:rPr>
                        <a:t>ل</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000000"/>
                          </a:solidFill>
                          <a:effectLst/>
                          <a:latin typeface="Arial" charset="0"/>
                          <a:ea typeface="Times New Roman" pitchFamily="18" charset="0"/>
                          <a:cs typeface="B Nazanin" pitchFamily="2" charset="-78"/>
                        </a:rPr>
                        <a:t>حضوری یا تلفنی</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192088">
                <a:tc vMerge="1">
                  <a:txBody>
                    <a:bodyPr/>
                    <a:lstStyle/>
                    <a:p>
                      <a:endParaRPr lang="en-GB"/>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000000"/>
                          </a:solidFill>
                          <a:effectLst/>
                          <a:latin typeface="Arial" charset="0"/>
                          <a:ea typeface="Times New Roman" pitchFamily="18" charset="0"/>
                          <a:cs typeface="B Nazanin" pitchFamily="2" charset="-78"/>
                        </a:rPr>
                        <a:t>د</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400" b="1"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000000"/>
                          </a:solidFill>
                          <a:effectLst/>
                          <a:latin typeface="Arial" charset="0"/>
                          <a:ea typeface="Times New Roman" pitchFamily="18" charset="0"/>
                          <a:cs typeface="B Nazanin" pitchFamily="2" charset="-78"/>
                        </a:rPr>
                        <a:t>ح</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400" b="1"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000000"/>
                          </a:solidFill>
                          <a:effectLst/>
                          <a:latin typeface="Arial" charset="0"/>
                          <a:ea typeface="Times New Roman" pitchFamily="18" charset="0"/>
                          <a:cs typeface="B Nazanin" pitchFamily="2" charset="-78"/>
                        </a:rPr>
                        <a:t>م</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rgbClr val="000000"/>
                          </a:solidFill>
                          <a:effectLst/>
                          <a:latin typeface="Arial" charset="0"/>
                          <a:ea typeface="Times New Roman" pitchFamily="18" charset="0"/>
                          <a:cs typeface="B Nazanin" pitchFamily="2" charset="-78"/>
                        </a:rPr>
                        <a:t>3 نفر</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1682750">
                <a:tc vMerge="1">
                  <a:txBody>
                    <a:bodyPr/>
                    <a:lstStyle/>
                    <a:p>
                      <a:endParaRPr lang="en-GB"/>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300" b="0"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300" b="0"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00" b="0" i="0" u="none" strike="noStrike" cap="none" normalizeH="0" baseline="0" smtClean="0">
                          <a:ln>
                            <a:noFill/>
                          </a:ln>
                          <a:solidFill>
                            <a:srgbClr val="000000"/>
                          </a:solidFill>
                          <a:effectLst/>
                          <a:latin typeface="Arial" charset="0"/>
                          <a:ea typeface="Times New Roman" pitchFamily="18" charset="0"/>
                          <a:cs typeface="B Nazanin" pitchFamily="2" charset="-78"/>
                        </a:rPr>
                        <a:t>ط</a:t>
                      </a:r>
                      <a:endParaRPr kumimoji="0" lang="en-GB" sz="3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00" b="0"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300" b="0"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00" b="0"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18529" marR="185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bl>
          </a:graphicData>
        </a:graphic>
      </p:graphicFrame>
      <p:sp>
        <p:nvSpPr>
          <p:cNvPr id="183297" name="Rectangle 1"/>
          <p:cNvSpPr>
            <a:spLocks noChangeArrowheads="1"/>
          </p:cNvSpPr>
          <p:nvPr/>
        </p:nvSpPr>
        <p:spPr bwMode="auto">
          <a:xfrm>
            <a:off x="0" y="0"/>
            <a:ext cx="8991600" cy="923925"/>
          </a:xfrm>
          <a:prstGeom prst="rect">
            <a:avLst/>
          </a:prstGeom>
          <a:noFill/>
          <a:ln w="9525">
            <a:noFill/>
            <a:miter lim="800000"/>
            <a:headEnd/>
            <a:tailEnd/>
          </a:ln>
          <a:effectLst>
            <a:prstShdw prst="shdw13" dist="53882" dir="13500000">
              <a:schemeClr val="accent1">
                <a:gamma/>
                <a:shade val="60000"/>
                <a:invGamma/>
                <a:alpha val="50000"/>
              </a:schemeClr>
            </a:prstShdw>
          </a:effectLst>
        </p:spPr>
        <p:txBody>
          <a:bodyPr anchor="ctr">
            <a:spAutoFit/>
          </a:bodyPr>
          <a:lstStyle/>
          <a:p>
            <a:pPr indent="57150" algn="r" rtl="1" eaLnBrk="0" hangingPunct="0">
              <a:defRPr/>
            </a:pPr>
            <a:r>
              <a:rPr lang="fa-IR" b="1">
                <a:solidFill>
                  <a:srgbClr val="000000"/>
                </a:solidFill>
                <a:latin typeface="Arial" pitchFamily="34" charset="0"/>
                <a:cs typeface="Times New Roman" pitchFamily="18" charset="0"/>
              </a:rPr>
              <a:t>سنجه 3. شواهد نشان می دهند گزارش پیشرفت برنامه عملیاتی و پایش های انجام شده، در فواصل زمانی منظم در تیم مدیریت اجرایی بررسی شده و روند پیگیری مداخلات اصلاحی و مصوبات جلسات، مشخص می باشد.</a:t>
            </a:r>
            <a:endParaRPr lang="en-GB" sz="1600" b="1">
              <a:latin typeface="Arial" pitchFamily="34" charset="0"/>
              <a:cs typeface="Arial" pitchFamily="34" charset="0"/>
            </a:endParaRPr>
          </a:p>
          <a:p>
            <a:pPr indent="57150" eaLnBrk="0" hangingPunct="0">
              <a:defRPr/>
            </a:pPr>
            <a:endParaRPr lang="en-GB">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fa-IR" smtClean="0"/>
              <a:t>تحليل وضعيت موجود</a:t>
            </a:r>
            <a:endParaRPr lang="en-US" smtClean="0"/>
          </a:p>
        </p:txBody>
      </p:sp>
      <p:sp>
        <p:nvSpPr>
          <p:cNvPr id="15363" name="Rectangle 3"/>
          <p:cNvSpPr>
            <a:spLocks noChangeArrowheads="1"/>
          </p:cNvSpPr>
          <p:nvPr/>
        </p:nvSpPr>
        <p:spPr bwMode="auto">
          <a:xfrm>
            <a:off x="2286000" y="2413000"/>
            <a:ext cx="4572000" cy="3108325"/>
          </a:xfrm>
          <a:prstGeom prst="rect">
            <a:avLst/>
          </a:prstGeom>
          <a:noFill/>
          <a:ln w="9525">
            <a:noFill/>
            <a:miter lim="800000"/>
            <a:headEnd/>
            <a:tailEnd/>
          </a:ln>
        </p:spPr>
        <p:txBody>
          <a:bodyPr>
            <a:spAutoFit/>
          </a:bodyPr>
          <a:lstStyle/>
          <a:p>
            <a:pPr algn="r" rtl="1"/>
            <a:r>
              <a:rPr lang="fa-IR" sz="2800" b="1"/>
              <a:t>تعیین داده ها و اطلاعات مورد نیاز</a:t>
            </a:r>
            <a:br>
              <a:rPr lang="fa-IR" sz="2800" b="1"/>
            </a:br>
            <a:endParaRPr lang="fa-IR" sz="2800" b="1"/>
          </a:p>
          <a:p>
            <a:pPr algn="r" rtl="1"/>
            <a:r>
              <a:rPr lang="fa-IR" sz="2800" b="1"/>
              <a:t>جمع آوري اطلاعات مورد نیاز</a:t>
            </a:r>
            <a:br>
              <a:rPr lang="fa-IR" sz="2800" b="1"/>
            </a:br>
            <a:endParaRPr lang="fa-IR" sz="2800" b="1"/>
          </a:p>
          <a:p>
            <a:pPr algn="r" rtl="1"/>
            <a:r>
              <a:rPr lang="fa-IR" sz="2800" b="1"/>
              <a:t>تجزیه و تحلیل اطلاعات</a:t>
            </a:r>
            <a:br>
              <a:rPr lang="fa-IR" sz="2800" b="1"/>
            </a:br>
            <a:endParaRPr lang="fa-IR" sz="2800" b="1"/>
          </a:p>
          <a:p>
            <a:pPr algn="r" rtl="1"/>
            <a:r>
              <a:rPr lang="fa-IR" sz="2800" b="1"/>
              <a:t>اولویت بندي مشکلات</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1981200"/>
          <a:ext cx="8458200" cy="4464050"/>
        </p:xfrm>
        <a:graphic>
          <a:graphicData uri="http://schemas.openxmlformats.org/drawingml/2006/table">
            <a:tbl>
              <a:tblPr rtl="1"/>
              <a:tblGrid>
                <a:gridCol w="696912"/>
                <a:gridCol w="990600"/>
                <a:gridCol w="990600"/>
                <a:gridCol w="639763"/>
                <a:gridCol w="641350"/>
                <a:gridCol w="1049337"/>
                <a:gridCol w="1049338"/>
                <a:gridCol w="696912"/>
                <a:gridCol w="641350"/>
                <a:gridCol w="639763"/>
                <a:gridCol w="422275"/>
              </a:tblGrid>
              <a:tr h="150813">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500" b="1" i="0" u="none" strike="noStrike" cap="none" normalizeH="0" baseline="0" dirty="0" smtClean="0">
                          <a:ln>
                            <a:noFill/>
                          </a:ln>
                          <a:solidFill>
                            <a:srgbClr val="000000"/>
                          </a:solidFill>
                          <a:effectLst/>
                          <a:latin typeface="Arial" charset="0"/>
                          <a:ea typeface="Times New Roman" pitchFamily="18" charset="0"/>
                          <a:cs typeface="B Nazanin" pitchFamily="2" charset="-78"/>
                        </a:rPr>
                        <a:t>شماره سنجه</a:t>
                      </a:r>
                      <a:endParaRPr kumimoji="0" lang="en-GB" sz="8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كد</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مستندات</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كد</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مشاهدات</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كد</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مصاحبه</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امتياز</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r>
              <a:tr h="10318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0</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1</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2</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cap="none" normalizeH="0" baseline="0" smtClean="0">
                          <a:ln>
                            <a:noFill/>
                          </a:ln>
                          <a:solidFill>
                            <a:srgbClr val="000000"/>
                          </a:solidFill>
                          <a:effectLst/>
                          <a:latin typeface="Arial" charset="0"/>
                          <a:ea typeface="Times New Roman" pitchFamily="18" charset="0"/>
                          <a:cs typeface="B Nazanin" pitchFamily="2" charset="-78"/>
                        </a:rPr>
                        <a:t>غ.ق.ا</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750">
                <a:tc rowSpan="5">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0" i="0" u="none" strike="noStrike" cap="none" normalizeH="0" baseline="0" smtClean="0">
                          <a:ln>
                            <a:noFill/>
                          </a:ln>
                          <a:solidFill>
                            <a:srgbClr val="000000"/>
                          </a:solidFill>
                          <a:effectLst/>
                          <a:latin typeface="Arial" charset="0"/>
                          <a:ea typeface="Times New Roman" pitchFamily="18" charset="0"/>
                          <a:cs typeface="B Nazanin" pitchFamily="2" charset="-78"/>
                        </a:rPr>
                        <a:t>4</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Arial" charset="0"/>
                          <a:ea typeface="Times New Roman" pitchFamily="18" charset="0"/>
                          <a:cs typeface="B Nazanin" pitchFamily="2" charset="-78"/>
                        </a:rPr>
                        <a:t>الف</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فرم های پیگیری تکمیل شده</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ه</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موارد قابل مشاهده بر اساس مصوبات</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ي</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کارکنان مرتبط بر اساس مصوبات</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فرم پیگیری صورت جلسات وجود ندارد یا</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تکمیل نمی شود</a:t>
                      </a:r>
                      <a:endParaRPr kumimoji="0" lang="en-GB"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cs typeface="B Nazanin" pitchFamily="2" charset="-78"/>
                        </a:rPr>
                        <a:t>یا</a:t>
                      </a:r>
                      <a:endParaRPr kumimoji="0" lang="en-GB"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cs typeface="B Nazanin" pitchFamily="2" charset="-78"/>
                        </a:rPr>
                        <a:t>بر اساس مشاهدات و مصاحبه ها، 20-0% پیگیری ها مطابق مندرجات فرم صورت گرفته است.</a:t>
                      </a:r>
                      <a:endParaRPr kumimoji="0" lang="en-GB"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فرم پیگیری صورت جلسات وجود دارد و تکمیل می شود</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اما</a:t>
                      </a:r>
                      <a:endParaRPr kumimoji="0" lang="en-GB"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cs typeface="B Nazanin" pitchFamily="2" charset="-78"/>
                        </a:rPr>
                        <a:t>مشخصات بند"ب"را ندارد</a:t>
                      </a:r>
                      <a:endParaRPr kumimoji="0" lang="en-GB"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cs typeface="B Nazanin" pitchFamily="2" charset="-78"/>
                        </a:rPr>
                        <a:t>یا</a:t>
                      </a:r>
                      <a:endParaRPr kumimoji="0" lang="en-GB"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cs typeface="B Nazanin" pitchFamily="2" charset="-78"/>
                        </a:rPr>
                        <a:t>نتایج مشاهدات و مصاحبه ها، </a:t>
                      </a:r>
                      <a:br>
                        <a:rPr kumimoji="0" lang="ar-SA" sz="1200" b="1" i="0" u="none" strike="noStrike" cap="none" normalizeH="0" baseline="0" smtClean="0">
                          <a:ln>
                            <a:noFill/>
                          </a:ln>
                          <a:solidFill>
                            <a:srgbClr val="000000"/>
                          </a:solidFill>
                          <a:effectLst/>
                          <a:latin typeface="Arial" charset="0"/>
                          <a:cs typeface="B Nazanin" pitchFamily="2" charset="-78"/>
                        </a:rPr>
                      </a:br>
                      <a:r>
                        <a:rPr kumimoji="0" lang="ar-SA" sz="1200" b="1" i="0" u="none" strike="noStrike" cap="none" normalizeH="0" baseline="0" smtClean="0">
                          <a:ln>
                            <a:noFill/>
                          </a:ln>
                          <a:solidFill>
                            <a:srgbClr val="000000"/>
                          </a:solidFill>
                          <a:effectLst/>
                          <a:latin typeface="Arial" charset="0"/>
                          <a:cs typeface="B Nazanin" pitchFamily="2" charset="-78"/>
                        </a:rPr>
                        <a:t> 60-21% پیگیری ها مطابق مندرجات فرم  پیگیری است.</a:t>
                      </a:r>
                      <a:endParaRPr kumimoji="0" lang="en-GB"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فرم پیگیری صورت جلسات وجود دارد و تکمیل می شود</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و</a:t>
                      </a:r>
                      <a:endParaRPr kumimoji="0" lang="en-GB"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cs typeface="B Nazanin" pitchFamily="2" charset="-78"/>
                        </a:rPr>
                        <a:t>مشخصات بند"ب"را دارد</a:t>
                      </a:r>
                      <a:endParaRPr kumimoji="0" lang="en-GB"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cs typeface="B Nazanin" pitchFamily="2" charset="-78"/>
                        </a:rPr>
                        <a:t>و</a:t>
                      </a:r>
                      <a:endParaRPr kumimoji="0" lang="en-GB"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cs typeface="B Nazanin" pitchFamily="2" charset="-78"/>
                        </a:rPr>
                        <a:t>نتایج مشاهدات و مصاحبه ها، </a:t>
                      </a:r>
                      <a:br>
                        <a:rPr kumimoji="0" lang="ar-SA" sz="1200" b="1" i="0" u="none" strike="noStrike" cap="none" normalizeH="0" baseline="0" smtClean="0">
                          <a:ln>
                            <a:noFill/>
                          </a:ln>
                          <a:solidFill>
                            <a:srgbClr val="000000"/>
                          </a:solidFill>
                          <a:effectLst/>
                          <a:latin typeface="Arial" charset="0"/>
                          <a:cs typeface="B Nazanin" pitchFamily="2" charset="-78"/>
                        </a:rPr>
                      </a:br>
                      <a:r>
                        <a:rPr kumimoji="0" lang="ar-SA" sz="1200" b="1" i="0" u="none" strike="noStrike" cap="none" normalizeH="0" baseline="0" smtClean="0">
                          <a:ln>
                            <a:noFill/>
                          </a:ln>
                          <a:solidFill>
                            <a:srgbClr val="000000"/>
                          </a:solidFill>
                          <a:effectLst/>
                          <a:latin typeface="Arial" charset="0"/>
                          <a:cs typeface="B Nazanin" pitchFamily="2" charset="-78"/>
                        </a:rPr>
                        <a:t>100-61% پیگیری ها مطابق مندرجات فرم  پیگیری است.</a:t>
                      </a:r>
                      <a:endParaRPr kumimoji="0" lang="en-GB"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700" b="0"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412750">
                <a:tc vMerge="1">
                  <a:txBody>
                    <a:bodyPr/>
                    <a:lstStyle/>
                    <a:p>
                      <a:endParaRPr lang="en-GB"/>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ب</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واجد حداقل های تعیین شده برای فرم پیگیری صورت جلسات</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و</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در قسمت های مرتبط </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dirty="0" smtClean="0">
                          <a:ln>
                            <a:noFill/>
                          </a:ln>
                          <a:solidFill>
                            <a:srgbClr val="000000"/>
                          </a:solidFill>
                          <a:effectLst/>
                          <a:latin typeface="Arial" charset="0"/>
                          <a:ea typeface="Times New Roman" pitchFamily="18" charset="0"/>
                          <a:cs typeface="B Nazanin" pitchFamily="2" charset="-78"/>
                        </a:rPr>
                        <a:t>ك</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سوالاتی بر ای بررسی مطابقت مندرجات فرم پیگیری تکمیل شده با اظهارات کارکنان مرتبط</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103188">
                <a:tc vMerge="1">
                  <a:txBody>
                    <a:bodyPr/>
                    <a:lstStyle/>
                    <a:p>
                      <a:endParaRPr lang="en-GB"/>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ج</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در این واحد</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ز</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10 مورد</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ل</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در قسمت های مرتبط</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617538">
                <a:tc vMerge="1">
                  <a:txBody>
                    <a:bodyPr/>
                    <a:lstStyle/>
                    <a:p>
                      <a:endParaRPr lang="en-GB"/>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د</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ح</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مطابقت مندرجات فرم پیگیری تکمیل شده با موارد قابل مشاهده</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م</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charset="0"/>
                          <a:ea typeface="Times New Roman" pitchFamily="18" charset="0"/>
                          <a:cs typeface="B Nazanin" pitchFamily="2" charset="-78"/>
                        </a:rPr>
                        <a:t>10 نفر</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309563">
                <a:tc vMerge="1">
                  <a:txBody>
                    <a:bodyPr/>
                    <a:lstStyle/>
                    <a:p>
                      <a:endParaRPr lang="en-GB"/>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700" b="0"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700" b="0"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0" i="0" u="none" strike="noStrike" cap="none" normalizeH="0" baseline="0" smtClean="0">
                          <a:ln>
                            <a:noFill/>
                          </a:ln>
                          <a:solidFill>
                            <a:srgbClr val="000000"/>
                          </a:solidFill>
                          <a:effectLst/>
                          <a:latin typeface="Arial" charset="0"/>
                          <a:ea typeface="Times New Roman" pitchFamily="18" charset="0"/>
                          <a:cs typeface="B Nazanin" pitchFamily="2" charset="-78"/>
                        </a:rPr>
                        <a:t>ط</a:t>
                      </a:r>
                      <a:endParaRPr kumimoji="0" lang="en-GB" sz="800" b="0" i="0" u="none" strike="noStrike" cap="none" normalizeH="0" baseline="0" smtClean="0">
                        <a:ln>
                          <a:noFill/>
                        </a:ln>
                        <a:solidFill>
                          <a:schemeClr val="tx1"/>
                        </a:solidFill>
                        <a:effectLst/>
                        <a:latin typeface="Times New Roman" pitchFamily="18"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700" b="0"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700" b="0"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700" b="0" i="0" u="none" strike="noStrike" cap="none" normalizeH="0" baseline="0" smtClean="0">
                        <a:ln>
                          <a:noFill/>
                        </a:ln>
                        <a:solidFill>
                          <a:srgbClr val="000000"/>
                        </a:solidFill>
                        <a:effectLst/>
                        <a:latin typeface="Arial" charset="0"/>
                        <a:ea typeface="Times New Roman" pitchFamily="18" charset="0"/>
                        <a:cs typeface="B Nazanin" pitchFamily="2" charset="-78"/>
                      </a:endParaRPr>
                    </a:p>
                  </a:txBody>
                  <a:tcPr marL="46348" marR="463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bl>
          </a:graphicData>
        </a:graphic>
      </p:graphicFrame>
      <p:sp>
        <p:nvSpPr>
          <p:cNvPr id="184321" name="Rectangle 1"/>
          <p:cNvSpPr>
            <a:spLocks noChangeArrowheads="1"/>
          </p:cNvSpPr>
          <p:nvPr/>
        </p:nvSpPr>
        <p:spPr bwMode="auto">
          <a:xfrm>
            <a:off x="0" y="0"/>
            <a:ext cx="9144000" cy="923925"/>
          </a:xfrm>
          <a:prstGeom prst="rect">
            <a:avLst/>
          </a:prstGeom>
          <a:noFill/>
          <a:ln w="9525">
            <a:noFill/>
            <a:miter lim="800000"/>
            <a:headEnd/>
            <a:tailEnd/>
          </a:ln>
          <a:effectLst>
            <a:prstShdw prst="shdw13" dist="53882" dir="13500000">
              <a:schemeClr val="accent1">
                <a:gamma/>
                <a:shade val="60000"/>
                <a:invGamma/>
                <a:alpha val="50000"/>
              </a:schemeClr>
            </a:prstShdw>
          </a:effectLst>
        </p:spPr>
        <p:txBody>
          <a:bodyPr anchor="ctr">
            <a:spAutoFit/>
          </a:bodyPr>
          <a:lstStyle/>
          <a:p>
            <a:pPr indent="57150" algn="r" rtl="1" eaLnBrk="0" hangingPunct="0">
              <a:defRPr/>
            </a:pPr>
            <a:r>
              <a:rPr lang="ar-SA" b="1">
                <a:solidFill>
                  <a:srgbClr val="000000"/>
                </a:solidFill>
                <a:latin typeface="Arial" pitchFamily="34" charset="0"/>
                <a:cs typeface="Times New Roman" pitchFamily="18" charset="0"/>
              </a:rPr>
              <a:t>سنجه4. شواهد و مستندات نشان مي دهند پيگيري اجرای مصوبات جلسات فوق الذکر در زمان تعيين شده، با کمک فرمی که به این منظور طراحی شده است، صورت مي پذيرد.</a:t>
            </a:r>
            <a:endParaRPr lang="en-GB" sz="1600" b="1">
              <a:latin typeface="Arial" pitchFamily="34" charset="0"/>
              <a:cs typeface="Arial" pitchFamily="34" charset="0"/>
            </a:endParaRPr>
          </a:p>
          <a:p>
            <a:pPr indent="57150" eaLnBrk="0" hangingPunct="0">
              <a:defRPr/>
            </a:pPr>
            <a:endParaRPr lang="en-GB">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p:txBody>
          <a:bodyPr/>
          <a:lstStyle/>
          <a:p>
            <a:endParaRPr lang="fa-IR" smtClean="0"/>
          </a:p>
        </p:txBody>
      </p:sp>
      <p:sp>
        <p:nvSpPr>
          <p:cNvPr id="90115" name="Rectangle 3"/>
          <p:cNvSpPr>
            <a:spLocks noGrp="1" noChangeArrowheads="1"/>
          </p:cNvSpPr>
          <p:nvPr>
            <p:ph type="subTitle" idx="1"/>
          </p:nvPr>
        </p:nvSpPr>
        <p:spPr/>
        <p:txBody>
          <a:bodyPr/>
          <a:lstStyle/>
          <a:p>
            <a:endParaRPr lang="fa-IR" smtClean="0"/>
          </a:p>
        </p:txBody>
      </p:sp>
      <p:pic>
        <p:nvPicPr>
          <p:cNvPr id="90116"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077" name="Text Box 5"/>
          <p:cNvSpPr txBox="1">
            <a:spLocks noChangeArrowheads="1"/>
          </p:cNvSpPr>
          <p:nvPr/>
        </p:nvSpPr>
        <p:spPr bwMode="auto">
          <a:xfrm>
            <a:off x="1116013" y="2643188"/>
            <a:ext cx="7345362" cy="930275"/>
          </a:xfrm>
          <a:prstGeom prst="rect">
            <a:avLst/>
          </a:prstGeom>
          <a:noFill/>
          <a:ln w="9525">
            <a:noFill/>
            <a:miter lim="800000"/>
            <a:headEnd/>
            <a:tailEnd/>
          </a:ln>
        </p:spPr>
        <p:txBody>
          <a:bodyPr>
            <a:spAutoFit/>
          </a:bodyPr>
          <a:lstStyle/>
          <a:p>
            <a:pPr algn="ctr">
              <a:spcBef>
                <a:spcPct val="50000"/>
              </a:spcBef>
            </a:pPr>
            <a:r>
              <a:rPr lang="fa-IR" sz="5500" b="1">
                <a:solidFill>
                  <a:srgbClr val="006600"/>
                </a:solidFill>
                <a:latin typeface="Times New Roman" pitchFamily="18" charset="0"/>
                <a:cs typeface="Zar" pitchFamily="2" charset="-78"/>
              </a:rPr>
              <a:t>مباني تصميم گيري</a:t>
            </a:r>
            <a:endParaRPr lang="en-US" sz="5500" b="1">
              <a:solidFill>
                <a:schemeClr val="accent2"/>
              </a:solidFill>
              <a:latin typeface="Times New Roman" pitchFamily="18" charset="0"/>
              <a:cs typeface="Zar" pitchFamily="2" charset="-78"/>
            </a:endParaRPr>
          </a:p>
        </p:txBody>
      </p:sp>
      <p:sp>
        <p:nvSpPr>
          <p:cNvPr id="3078" name="Text Box 6"/>
          <p:cNvSpPr txBox="1">
            <a:spLocks noChangeArrowheads="1"/>
          </p:cNvSpPr>
          <p:nvPr/>
        </p:nvSpPr>
        <p:spPr bwMode="auto">
          <a:xfrm>
            <a:off x="3851275" y="188913"/>
            <a:ext cx="4897438" cy="625475"/>
          </a:xfrm>
          <a:prstGeom prst="rect">
            <a:avLst/>
          </a:prstGeom>
          <a:noFill/>
          <a:ln w="9525">
            <a:noFill/>
            <a:miter lim="800000"/>
            <a:headEnd/>
            <a:tailEnd/>
          </a:ln>
        </p:spPr>
        <p:txBody>
          <a:bodyPr>
            <a:spAutoFit/>
          </a:bodyPr>
          <a:lstStyle/>
          <a:p>
            <a:pPr>
              <a:spcBef>
                <a:spcPct val="50000"/>
              </a:spcBef>
            </a:pPr>
            <a:r>
              <a:rPr lang="fa-IR" sz="3500" b="1">
                <a:solidFill>
                  <a:schemeClr val="bg1"/>
                </a:solidFill>
                <a:latin typeface="Zar" pitchFamily="2" charset="-78"/>
                <a:cs typeface="Zar" pitchFamily="2" charset="-78"/>
              </a:rPr>
              <a:t>فصل سوم</a:t>
            </a:r>
            <a:endParaRPr lang="en-US" sz="3500" b="1">
              <a:solidFill>
                <a:schemeClr val="bg1"/>
              </a:solidFill>
              <a:latin typeface="Zar" pitchFamily="2" charset="-78"/>
              <a:cs typeface="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linds(horizontal)">
                                      <p:cBhvr>
                                        <p:cTn id="7" dur="500"/>
                                        <p:tgtEl>
                                          <p:spTgt spid="307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blinds(horizontal)">
                                      <p:cBhvr>
                                        <p:cTn id="10"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p:txBody>
          <a:bodyPr/>
          <a:lstStyle/>
          <a:p>
            <a:endParaRPr lang="fa-IR" smtClean="0"/>
          </a:p>
        </p:txBody>
      </p:sp>
      <p:sp>
        <p:nvSpPr>
          <p:cNvPr id="91139" name="Rectangle 3"/>
          <p:cNvSpPr>
            <a:spLocks noGrp="1" noChangeArrowheads="1"/>
          </p:cNvSpPr>
          <p:nvPr>
            <p:ph type="subTitle" idx="1"/>
          </p:nvPr>
        </p:nvSpPr>
        <p:spPr/>
        <p:txBody>
          <a:bodyPr/>
          <a:lstStyle/>
          <a:p>
            <a:endParaRPr lang="fa-IR" smtClean="0"/>
          </a:p>
        </p:txBody>
      </p:sp>
      <p:pic>
        <p:nvPicPr>
          <p:cNvPr id="91140"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19050" algn="ctr">
            <a:solidFill>
              <a:schemeClr val="tx1"/>
            </a:solidFill>
            <a:miter lim="800000"/>
            <a:headEnd/>
            <a:tailEnd type="none" w="lg" len="lg"/>
          </a:ln>
        </p:spPr>
      </p:pic>
      <p:sp>
        <p:nvSpPr>
          <p:cNvPr id="6149" name="Text Box 5"/>
          <p:cNvSpPr txBox="1">
            <a:spLocks noChangeArrowheads="1"/>
          </p:cNvSpPr>
          <p:nvPr/>
        </p:nvSpPr>
        <p:spPr bwMode="auto">
          <a:xfrm>
            <a:off x="3851275" y="188913"/>
            <a:ext cx="4897438" cy="625475"/>
          </a:xfrm>
          <a:prstGeom prst="rect">
            <a:avLst/>
          </a:prstGeom>
          <a:noFill/>
          <a:ln w="9525">
            <a:noFill/>
            <a:miter lim="800000"/>
            <a:headEnd/>
            <a:tailEnd/>
          </a:ln>
        </p:spPr>
        <p:txBody>
          <a:bodyPr>
            <a:spAutoFit/>
          </a:bodyPr>
          <a:lstStyle/>
          <a:p>
            <a:pPr>
              <a:spcBef>
                <a:spcPct val="50000"/>
              </a:spcBef>
            </a:pPr>
            <a:r>
              <a:rPr lang="fa-IR" sz="3500" b="1">
                <a:solidFill>
                  <a:schemeClr val="bg1"/>
                </a:solidFill>
                <a:latin typeface="Zar" pitchFamily="2" charset="-78"/>
                <a:cs typeface="Zar" pitchFamily="2" charset="-78"/>
              </a:rPr>
              <a:t>مباني برنامه ريزي در مديريت</a:t>
            </a:r>
            <a:endParaRPr lang="en-US" sz="3500" b="1">
              <a:solidFill>
                <a:schemeClr val="bg1"/>
              </a:solidFill>
              <a:latin typeface="Zar" pitchFamily="2" charset="-78"/>
              <a:cs typeface="Zar" pitchFamily="2" charset="-78"/>
            </a:endParaRPr>
          </a:p>
        </p:txBody>
      </p:sp>
      <p:grpSp>
        <p:nvGrpSpPr>
          <p:cNvPr id="2" name="Group 6"/>
          <p:cNvGrpSpPr>
            <a:grpSpLocks/>
          </p:cNvGrpSpPr>
          <p:nvPr/>
        </p:nvGrpSpPr>
        <p:grpSpPr bwMode="auto">
          <a:xfrm>
            <a:off x="1260475" y="1909763"/>
            <a:ext cx="7488238" cy="3433762"/>
            <a:chOff x="794" y="1203"/>
            <a:chExt cx="4717" cy="2163"/>
          </a:xfrm>
        </p:grpSpPr>
        <p:sp>
          <p:nvSpPr>
            <p:cNvPr id="91143" name="Text Box 7"/>
            <p:cNvSpPr txBox="1">
              <a:spLocks noChangeArrowheads="1"/>
            </p:cNvSpPr>
            <p:nvPr/>
          </p:nvSpPr>
          <p:spPr bwMode="auto">
            <a:xfrm>
              <a:off x="1701" y="1203"/>
              <a:ext cx="2857" cy="269"/>
            </a:xfrm>
            <a:prstGeom prst="rect">
              <a:avLst/>
            </a:prstGeom>
            <a:noFill/>
            <a:ln w="9525">
              <a:noFill/>
              <a:miter lim="800000"/>
              <a:headEnd/>
              <a:tailEnd/>
            </a:ln>
          </p:spPr>
          <p:txBody>
            <a:bodyPr>
              <a:spAutoFit/>
            </a:bodyPr>
            <a:lstStyle/>
            <a:p>
              <a:pPr algn="ctr">
                <a:spcBef>
                  <a:spcPct val="50000"/>
                </a:spcBef>
              </a:pPr>
              <a:r>
                <a:rPr lang="fa-IR" sz="2200" b="1">
                  <a:solidFill>
                    <a:srgbClr val="FF0066"/>
                  </a:solidFill>
                  <a:latin typeface="Zar" pitchFamily="2" charset="-78"/>
                  <a:cs typeface="Zar" pitchFamily="2" charset="-78"/>
                </a:rPr>
                <a:t>فرآيند تصميم گيري</a:t>
              </a:r>
              <a:endParaRPr lang="en-US" sz="2200" b="1">
                <a:solidFill>
                  <a:srgbClr val="FF0066"/>
                </a:solidFill>
                <a:latin typeface="Zar" pitchFamily="2" charset="-78"/>
                <a:cs typeface="Zar" pitchFamily="2" charset="-78"/>
              </a:endParaRPr>
            </a:p>
          </p:txBody>
        </p:sp>
        <p:sp>
          <p:nvSpPr>
            <p:cNvPr id="91144" name="Text Box 8"/>
            <p:cNvSpPr txBox="1">
              <a:spLocks noChangeArrowheads="1"/>
            </p:cNvSpPr>
            <p:nvPr/>
          </p:nvSpPr>
          <p:spPr bwMode="auto">
            <a:xfrm>
              <a:off x="794" y="1842"/>
              <a:ext cx="680" cy="526"/>
            </a:xfrm>
            <a:prstGeom prst="rect">
              <a:avLst/>
            </a:prstGeom>
            <a:noFill/>
            <a:ln w="9525">
              <a:solidFill>
                <a:srgbClr val="0000FF"/>
              </a:solidFill>
              <a:miter lim="800000"/>
              <a:headEnd/>
              <a:tailEnd/>
            </a:ln>
          </p:spPr>
          <p:txBody>
            <a:bodyPr>
              <a:spAutoFit/>
            </a:bodyPr>
            <a:lstStyle/>
            <a:p>
              <a:pPr algn="ctr">
                <a:spcBef>
                  <a:spcPct val="50000"/>
                </a:spcBef>
              </a:pPr>
              <a:r>
                <a:rPr lang="fa-IR" sz="1600" b="1">
                  <a:solidFill>
                    <a:srgbClr val="0000FF"/>
                  </a:solidFill>
                  <a:latin typeface="Zar" pitchFamily="2" charset="-78"/>
                  <a:cs typeface="Zar" pitchFamily="2" charset="-78"/>
                </a:rPr>
                <a:t>به اجرا در آوردن گزينه</a:t>
              </a:r>
              <a:endParaRPr lang="en-US" sz="1600" b="1">
                <a:solidFill>
                  <a:srgbClr val="0000FF"/>
                </a:solidFill>
                <a:latin typeface="Zar" pitchFamily="2" charset="-78"/>
                <a:cs typeface="Zar" pitchFamily="2" charset="-78"/>
              </a:endParaRPr>
            </a:p>
          </p:txBody>
        </p:sp>
        <p:sp>
          <p:nvSpPr>
            <p:cNvPr id="91145" name="Text Box 9"/>
            <p:cNvSpPr txBox="1">
              <a:spLocks noChangeArrowheads="1"/>
            </p:cNvSpPr>
            <p:nvPr/>
          </p:nvSpPr>
          <p:spPr bwMode="auto">
            <a:xfrm>
              <a:off x="1610" y="1842"/>
              <a:ext cx="544" cy="526"/>
            </a:xfrm>
            <a:prstGeom prst="rect">
              <a:avLst/>
            </a:prstGeom>
            <a:noFill/>
            <a:ln w="9525">
              <a:solidFill>
                <a:srgbClr val="0000FF"/>
              </a:solidFill>
              <a:miter lim="800000"/>
              <a:headEnd/>
              <a:tailEnd/>
            </a:ln>
          </p:spPr>
          <p:txBody>
            <a:bodyPr>
              <a:spAutoFit/>
            </a:bodyPr>
            <a:lstStyle/>
            <a:p>
              <a:pPr algn="ctr">
                <a:spcBef>
                  <a:spcPct val="50000"/>
                </a:spcBef>
              </a:pPr>
              <a:r>
                <a:rPr lang="fa-IR" sz="1600" b="1">
                  <a:solidFill>
                    <a:srgbClr val="0000FF"/>
                  </a:solidFill>
                  <a:latin typeface="Zar" pitchFamily="2" charset="-78"/>
                  <a:cs typeface="Zar" pitchFamily="2" charset="-78"/>
                </a:rPr>
                <a:t>انتخاب يک گزينه</a:t>
              </a:r>
              <a:endParaRPr lang="en-US" sz="1600" b="1">
                <a:solidFill>
                  <a:srgbClr val="0000FF"/>
                </a:solidFill>
                <a:latin typeface="Zar" pitchFamily="2" charset="-78"/>
                <a:cs typeface="Zar" pitchFamily="2" charset="-78"/>
              </a:endParaRPr>
            </a:p>
          </p:txBody>
        </p:sp>
        <p:sp>
          <p:nvSpPr>
            <p:cNvPr id="91146" name="Text Box 10"/>
            <p:cNvSpPr txBox="1">
              <a:spLocks noChangeArrowheads="1"/>
            </p:cNvSpPr>
            <p:nvPr/>
          </p:nvSpPr>
          <p:spPr bwMode="auto">
            <a:xfrm>
              <a:off x="2290" y="1797"/>
              <a:ext cx="635" cy="603"/>
            </a:xfrm>
            <a:prstGeom prst="rect">
              <a:avLst/>
            </a:prstGeom>
            <a:noFill/>
            <a:ln w="9525">
              <a:solidFill>
                <a:srgbClr val="0000FF"/>
              </a:solidFill>
              <a:miter lim="800000"/>
              <a:headEnd/>
              <a:tailEnd/>
            </a:ln>
          </p:spPr>
          <p:txBody>
            <a:bodyPr>
              <a:spAutoFit/>
            </a:bodyPr>
            <a:lstStyle/>
            <a:p>
              <a:pPr algn="ctr">
                <a:spcBef>
                  <a:spcPct val="50000"/>
                </a:spcBef>
              </a:pPr>
              <a:r>
                <a:rPr lang="fa-IR" sz="1600" b="1">
                  <a:solidFill>
                    <a:srgbClr val="0000FF"/>
                  </a:solidFill>
                  <a:latin typeface="Zar" pitchFamily="2" charset="-78"/>
                  <a:cs typeface="Zar" pitchFamily="2" charset="-78"/>
                </a:rPr>
                <a:t>تجزيه و تحليل </a:t>
              </a:r>
            </a:p>
            <a:p>
              <a:pPr algn="ctr">
                <a:spcBef>
                  <a:spcPct val="50000"/>
                </a:spcBef>
              </a:pPr>
              <a:r>
                <a:rPr lang="fa-IR" sz="1600" b="1">
                  <a:solidFill>
                    <a:srgbClr val="0000FF"/>
                  </a:solidFill>
                  <a:latin typeface="Zar" pitchFamily="2" charset="-78"/>
                  <a:cs typeface="Zar" pitchFamily="2" charset="-78"/>
                </a:rPr>
                <a:t>گزينه ها</a:t>
              </a:r>
              <a:endParaRPr lang="en-US" sz="1600" b="1">
                <a:solidFill>
                  <a:srgbClr val="0000FF"/>
                </a:solidFill>
                <a:latin typeface="Zar" pitchFamily="2" charset="-78"/>
                <a:cs typeface="Zar" pitchFamily="2" charset="-78"/>
              </a:endParaRPr>
            </a:p>
          </p:txBody>
        </p:sp>
        <p:sp>
          <p:nvSpPr>
            <p:cNvPr id="91147" name="Text Box 11"/>
            <p:cNvSpPr txBox="1">
              <a:spLocks noChangeArrowheads="1"/>
            </p:cNvSpPr>
            <p:nvPr/>
          </p:nvSpPr>
          <p:spPr bwMode="auto">
            <a:xfrm>
              <a:off x="2835" y="2840"/>
              <a:ext cx="771" cy="526"/>
            </a:xfrm>
            <a:prstGeom prst="rect">
              <a:avLst/>
            </a:prstGeom>
            <a:noFill/>
            <a:ln w="9525">
              <a:solidFill>
                <a:srgbClr val="0000FF"/>
              </a:solidFill>
              <a:miter lim="800000"/>
              <a:headEnd/>
              <a:tailEnd/>
            </a:ln>
          </p:spPr>
          <p:txBody>
            <a:bodyPr>
              <a:spAutoFit/>
            </a:bodyPr>
            <a:lstStyle/>
            <a:p>
              <a:pPr algn="ctr">
                <a:spcBef>
                  <a:spcPct val="50000"/>
                </a:spcBef>
              </a:pPr>
              <a:r>
                <a:rPr lang="fa-IR" sz="1600" b="1">
                  <a:solidFill>
                    <a:srgbClr val="0000FF"/>
                  </a:solidFill>
                  <a:latin typeface="Zar" pitchFamily="2" charset="-78"/>
                  <a:cs typeface="Zar" pitchFamily="2" charset="-78"/>
                </a:rPr>
                <a:t>ارزيابي اثربخشي تصميم</a:t>
              </a:r>
              <a:endParaRPr lang="en-US" sz="1600" b="1">
                <a:solidFill>
                  <a:srgbClr val="0000FF"/>
                </a:solidFill>
                <a:latin typeface="Zar" pitchFamily="2" charset="-78"/>
                <a:cs typeface="Zar" pitchFamily="2" charset="-78"/>
              </a:endParaRPr>
            </a:p>
          </p:txBody>
        </p:sp>
        <p:sp>
          <p:nvSpPr>
            <p:cNvPr id="91148" name="Text Box 12"/>
            <p:cNvSpPr txBox="1">
              <a:spLocks noChangeArrowheads="1"/>
            </p:cNvSpPr>
            <p:nvPr/>
          </p:nvSpPr>
          <p:spPr bwMode="auto">
            <a:xfrm>
              <a:off x="3061" y="1797"/>
              <a:ext cx="499" cy="690"/>
            </a:xfrm>
            <a:prstGeom prst="rect">
              <a:avLst/>
            </a:prstGeom>
            <a:noFill/>
            <a:ln w="9525">
              <a:solidFill>
                <a:srgbClr val="0000FF"/>
              </a:solidFill>
              <a:miter lim="800000"/>
              <a:headEnd/>
              <a:tailEnd/>
            </a:ln>
          </p:spPr>
          <p:txBody>
            <a:bodyPr>
              <a:spAutoFit/>
            </a:bodyPr>
            <a:lstStyle/>
            <a:p>
              <a:pPr algn="ctr">
                <a:spcBef>
                  <a:spcPct val="50000"/>
                </a:spcBef>
              </a:pPr>
              <a:r>
                <a:rPr lang="fa-IR" sz="1600" b="1">
                  <a:solidFill>
                    <a:srgbClr val="0000FF"/>
                  </a:solidFill>
                  <a:latin typeface="Zar" pitchFamily="2" charset="-78"/>
                  <a:cs typeface="Zar" pitchFamily="2" charset="-78"/>
                </a:rPr>
                <a:t>ارائه </a:t>
              </a:r>
            </a:p>
            <a:p>
              <a:pPr algn="ctr">
                <a:spcBef>
                  <a:spcPct val="50000"/>
                </a:spcBef>
              </a:pPr>
              <a:r>
                <a:rPr lang="fa-IR" sz="1600" b="1">
                  <a:solidFill>
                    <a:srgbClr val="0000FF"/>
                  </a:solidFill>
                  <a:latin typeface="Zar" pitchFamily="2" charset="-78"/>
                  <a:cs typeface="Zar" pitchFamily="2" charset="-78"/>
                </a:rPr>
                <a:t>گزينه ها</a:t>
              </a:r>
            </a:p>
            <a:p>
              <a:pPr algn="ctr">
                <a:spcBef>
                  <a:spcPct val="50000"/>
                </a:spcBef>
              </a:pPr>
              <a:endParaRPr lang="en-US" sz="600" b="1">
                <a:solidFill>
                  <a:srgbClr val="006600"/>
                </a:solidFill>
                <a:latin typeface="Zar" pitchFamily="2" charset="-78"/>
                <a:cs typeface="Zar" pitchFamily="2" charset="-78"/>
              </a:endParaRPr>
            </a:p>
          </p:txBody>
        </p:sp>
        <p:sp>
          <p:nvSpPr>
            <p:cNvPr id="91149" name="Text Box 13"/>
            <p:cNvSpPr txBox="1">
              <a:spLocks noChangeArrowheads="1"/>
            </p:cNvSpPr>
            <p:nvPr/>
          </p:nvSpPr>
          <p:spPr bwMode="auto">
            <a:xfrm>
              <a:off x="3742" y="1812"/>
              <a:ext cx="499" cy="526"/>
            </a:xfrm>
            <a:prstGeom prst="rect">
              <a:avLst/>
            </a:prstGeom>
            <a:noFill/>
            <a:ln w="9525">
              <a:solidFill>
                <a:srgbClr val="0000FF"/>
              </a:solidFill>
              <a:miter lim="800000"/>
              <a:headEnd/>
              <a:tailEnd/>
            </a:ln>
          </p:spPr>
          <p:txBody>
            <a:bodyPr>
              <a:spAutoFit/>
            </a:bodyPr>
            <a:lstStyle/>
            <a:p>
              <a:pPr algn="ctr">
                <a:spcBef>
                  <a:spcPct val="50000"/>
                </a:spcBef>
              </a:pPr>
              <a:r>
                <a:rPr lang="fa-IR" sz="1600" b="1">
                  <a:solidFill>
                    <a:srgbClr val="0000FF"/>
                  </a:solidFill>
                  <a:latin typeface="Zar" pitchFamily="2" charset="-78"/>
                  <a:cs typeface="Zar" pitchFamily="2" charset="-78"/>
                </a:rPr>
                <a:t>تخصيص وزن به معيار</a:t>
              </a:r>
              <a:endParaRPr lang="en-US" sz="1600" b="1">
                <a:solidFill>
                  <a:srgbClr val="0000FF"/>
                </a:solidFill>
                <a:latin typeface="Zar" pitchFamily="2" charset="-78"/>
                <a:cs typeface="Zar" pitchFamily="2" charset="-78"/>
              </a:endParaRPr>
            </a:p>
          </p:txBody>
        </p:sp>
        <p:sp>
          <p:nvSpPr>
            <p:cNvPr id="91150" name="Text Box 14"/>
            <p:cNvSpPr txBox="1">
              <a:spLocks noChangeArrowheads="1"/>
            </p:cNvSpPr>
            <p:nvPr/>
          </p:nvSpPr>
          <p:spPr bwMode="auto">
            <a:xfrm>
              <a:off x="4378" y="1797"/>
              <a:ext cx="498" cy="526"/>
            </a:xfrm>
            <a:prstGeom prst="rect">
              <a:avLst/>
            </a:prstGeom>
            <a:noFill/>
            <a:ln w="9525">
              <a:solidFill>
                <a:srgbClr val="0000FF"/>
              </a:solidFill>
              <a:miter lim="800000"/>
              <a:headEnd/>
              <a:tailEnd/>
            </a:ln>
          </p:spPr>
          <p:txBody>
            <a:bodyPr>
              <a:spAutoFit/>
            </a:bodyPr>
            <a:lstStyle/>
            <a:p>
              <a:pPr algn="ctr">
                <a:spcBef>
                  <a:spcPct val="50000"/>
                </a:spcBef>
              </a:pPr>
              <a:r>
                <a:rPr lang="fa-IR" sz="1600" b="1">
                  <a:solidFill>
                    <a:srgbClr val="0000FF"/>
                  </a:solidFill>
                  <a:latin typeface="Zar" pitchFamily="2" charset="-78"/>
                  <a:cs typeface="Zar" pitchFamily="2" charset="-78"/>
                </a:rPr>
                <a:t>شناسايي معيار تصميم</a:t>
              </a:r>
              <a:endParaRPr lang="en-US" sz="1600" b="1">
                <a:solidFill>
                  <a:srgbClr val="0000FF"/>
                </a:solidFill>
                <a:latin typeface="Zar" pitchFamily="2" charset="-78"/>
                <a:cs typeface="Zar" pitchFamily="2" charset="-78"/>
              </a:endParaRPr>
            </a:p>
          </p:txBody>
        </p:sp>
        <p:sp>
          <p:nvSpPr>
            <p:cNvPr id="91151" name="Text Box 15"/>
            <p:cNvSpPr txBox="1">
              <a:spLocks noChangeArrowheads="1"/>
            </p:cNvSpPr>
            <p:nvPr/>
          </p:nvSpPr>
          <p:spPr bwMode="auto">
            <a:xfrm>
              <a:off x="5013" y="1797"/>
              <a:ext cx="498" cy="516"/>
            </a:xfrm>
            <a:prstGeom prst="rect">
              <a:avLst/>
            </a:prstGeom>
            <a:noFill/>
            <a:ln w="9525">
              <a:solidFill>
                <a:srgbClr val="0000FF"/>
              </a:solidFill>
              <a:miter lim="800000"/>
              <a:headEnd/>
              <a:tailEnd/>
            </a:ln>
          </p:spPr>
          <p:txBody>
            <a:bodyPr>
              <a:spAutoFit/>
            </a:bodyPr>
            <a:lstStyle/>
            <a:p>
              <a:pPr algn="ctr">
                <a:spcBef>
                  <a:spcPct val="50000"/>
                </a:spcBef>
              </a:pPr>
              <a:r>
                <a:rPr lang="fa-IR" sz="1600" b="1">
                  <a:solidFill>
                    <a:srgbClr val="0000FF"/>
                  </a:solidFill>
                  <a:latin typeface="Zar" pitchFamily="2" charset="-78"/>
                  <a:cs typeface="Zar" pitchFamily="2" charset="-78"/>
                </a:rPr>
                <a:t>شناسايي مشکل</a:t>
              </a:r>
            </a:p>
            <a:p>
              <a:pPr algn="ctr">
                <a:spcBef>
                  <a:spcPct val="50000"/>
                </a:spcBef>
              </a:pPr>
              <a:endParaRPr lang="en-US" sz="1000" b="1">
                <a:solidFill>
                  <a:srgbClr val="0000FF"/>
                </a:solidFill>
                <a:latin typeface="Zar" pitchFamily="2" charset="-78"/>
                <a:cs typeface="Zar" pitchFamily="2" charset="-78"/>
              </a:endParaRPr>
            </a:p>
          </p:txBody>
        </p:sp>
        <p:cxnSp>
          <p:nvCxnSpPr>
            <p:cNvPr id="91152" name="AutoShape 16"/>
            <p:cNvCxnSpPr>
              <a:cxnSpLocks noChangeShapeType="1"/>
              <a:stCxn id="91144" idx="2"/>
              <a:endCxn id="91147" idx="1"/>
            </p:cNvCxnSpPr>
            <p:nvPr/>
          </p:nvCxnSpPr>
          <p:spPr bwMode="auto">
            <a:xfrm rot="16200000" flipH="1">
              <a:off x="1579" y="1769"/>
              <a:ext cx="812" cy="1701"/>
            </a:xfrm>
            <a:prstGeom prst="bentConnector2">
              <a:avLst/>
            </a:prstGeom>
            <a:noFill/>
            <a:ln w="22225">
              <a:solidFill>
                <a:srgbClr val="008000"/>
              </a:solidFill>
              <a:miter lim="800000"/>
              <a:headEnd type="stealth" w="lg" len="lg"/>
              <a:tailEnd type="none" w="lg" len="lg"/>
            </a:ln>
          </p:spPr>
        </p:cxnSp>
        <p:sp>
          <p:nvSpPr>
            <p:cNvPr id="91153" name="Line 17"/>
            <p:cNvSpPr>
              <a:spLocks noChangeShapeType="1"/>
            </p:cNvSpPr>
            <p:nvPr/>
          </p:nvSpPr>
          <p:spPr bwMode="auto">
            <a:xfrm>
              <a:off x="3560" y="2024"/>
              <a:ext cx="182" cy="0"/>
            </a:xfrm>
            <a:prstGeom prst="line">
              <a:avLst/>
            </a:prstGeom>
            <a:noFill/>
            <a:ln w="19050">
              <a:solidFill>
                <a:srgbClr val="FF3300"/>
              </a:solidFill>
              <a:round/>
              <a:headEnd type="stealth" w="lg" len="lg"/>
              <a:tailEnd type="none" w="lg" len="lg"/>
            </a:ln>
          </p:spPr>
          <p:txBody>
            <a:bodyPr/>
            <a:lstStyle/>
            <a:p>
              <a:endParaRPr lang="en-US"/>
            </a:p>
          </p:txBody>
        </p:sp>
        <p:sp>
          <p:nvSpPr>
            <p:cNvPr id="91154" name="Line 18"/>
            <p:cNvSpPr>
              <a:spLocks noChangeShapeType="1"/>
            </p:cNvSpPr>
            <p:nvPr/>
          </p:nvSpPr>
          <p:spPr bwMode="auto">
            <a:xfrm>
              <a:off x="4241" y="2024"/>
              <a:ext cx="136" cy="0"/>
            </a:xfrm>
            <a:prstGeom prst="line">
              <a:avLst/>
            </a:prstGeom>
            <a:noFill/>
            <a:ln w="19050">
              <a:solidFill>
                <a:srgbClr val="FF3300"/>
              </a:solidFill>
              <a:round/>
              <a:headEnd type="stealth" w="lg" len="lg"/>
              <a:tailEnd type="none" w="lg" len="lg"/>
            </a:ln>
          </p:spPr>
          <p:txBody>
            <a:bodyPr/>
            <a:lstStyle/>
            <a:p>
              <a:endParaRPr lang="en-US"/>
            </a:p>
          </p:txBody>
        </p:sp>
        <p:sp>
          <p:nvSpPr>
            <p:cNvPr id="91155" name="Line 19"/>
            <p:cNvSpPr>
              <a:spLocks noChangeShapeType="1"/>
            </p:cNvSpPr>
            <p:nvPr/>
          </p:nvSpPr>
          <p:spPr bwMode="auto">
            <a:xfrm>
              <a:off x="4876" y="2024"/>
              <a:ext cx="136" cy="0"/>
            </a:xfrm>
            <a:prstGeom prst="line">
              <a:avLst/>
            </a:prstGeom>
            <a:noFill/>
            <a:ln w="19050">
              <a:solidFill>
                <a:srgbClr val="FF3300"/>
              </a:solidFill>
              <a:round/>
              <a:headEnd type="stealth" w="lg" len="lg"/>
              <a:tailEnd type="none" w="lg" len="lg"/>
            </a:ln>
          </p:spPr>
          <p:txBody>
            <a:bodyPr/>
            <a:lstStyle/>
            <a:p>
              <a:endParaRPr lang="en-US"/>
            </a:p>
          </p:txBody>
        </p:sp>
        <p:sp>
          <p:nvSpPr>
            <p:cNvPr id="91156" name="Line 20"/>
            <p:cNvSpPr>
              <a:spLocks noChangeShapeType="1"/>
            </p:cNvSpPr>
            <p:nvPr/>
          </p:nvSpPr>
          <p:spPr bwMode="auto">
            <a:xfrm>
              <a:off x="2154" y="2024"/>
              <a:ext cx="136" cy="0"/>
            </a:xfrm>
            <a:prstGeom prst="line">
              <a:avLst/>
            </a:prstGeom>
            <a:noFill/>
            <a:ln w="19050">
              <a:solidFill>
                <a:srgbClr val="FF3300"/>
              </a:solidFill>
              <a:round/>
              <a:headEnd type="stealth" w="lg" len="lg"/>
              <a:tailEnd type="none" w="lg" len="lg"/>
            </a:ln>
          </p:spPr>
          <p:txBody>
            <a:bodyPr/>
            <a:lstStyle/>
            <a:p>
              <a:endParaRPr lang="en-US"/>
            </a:p>
          </p:txBody>
        </p:sp>
        <p:sp>
          <p:nvSpPr>
            <p:cNvPr id="91157" name="Line 21"/>
            <p:cNvSpPr>
              <a:spLocks noChangeShapeType="1"/>
            </p:cNvSpPr>
            <p:nvPr/>
          </p:nvSpPr>
          <p:spPr bwMode="auto">
            <a:xfrm>
              <a:off x="2925" y="2024"/>
              <a:ext cx="136" cy="0"/>
            </a:xfrm>
            <a:prstGeom prst="line">
              <a:avLst/>
            </a:prstGeom>
            <a:noFill/>
            <a:ln w="19050">
              <a:solidFill>
                <a:srgbClr val="FF3300"/>
              </a:solidFill>
              <a:round/>
              <a:headEnd type="stealth" w="lg" len="lg"/>
              <a:tailEnd type="none" w="lg" len="lg"/>
            </a:ln>
          </p:spPr>
          <p:txBody>
            <a:bodyPr/>
            <a:lstStyle/>
            <a:p>
              <a:endParaRPr lang="en-US"/>
            </a:p>
          </p:txBody>
        </p:sp>
        <p:sp>
          <p:nvSpPr>
            <p:cNvPr id="91158" name="Line 22"/>
            <p:cNvSpPr>
              <a:spLocks noChangeShapeType="1"/>
            </p:cNvSpPr>
            <p:nvPr/>
          </p:nvSpPr>
          <p:spPr bwMode="auto">
            <a:xfrm>
              <a:off x="1474" y="2024"/>
              <a:ext cx="136" cy="0"/>
            </a:xfrm>
            <a:prstGeom prst="line">
              <a:avLst/>
            </a:prstGeom>
            <a:noFill/>
            <a:ln w="19050">
              <a:solidFill>
                <a:srgbClr val="FF3300"/>
              </a:solidFill>
              <a:round/>
              <a:headEnd type="stealth" w="lg" len="lg"/>
              <a:tailEnd type="none" w="lg" len="lg"/>
            </a:ln>
          </p:spPr>
          <p:txBody>
            <a:bodyPr/>
            <a:lstStyle/>
            <a:p>
              <a:endParaRPr lang="en-US"/>
            </a:p>
          </p:txBody>
        </p:sp>
        <p:cxnSp>
          <p:nvCxnSpPr>
            <p:cNvPr id="91159" name="AutoShape 23"/>
            <p:cNvCxnSpPr>
              <a:cxnSpLocks noChangeShapeType="1"/>
              <a:stCxn id="91151" idx="2"/>
              <a:endCxn id="91147" idx="3"/>
            </p:cNvCxnSpPr>
            <p:nvPr/>
          </p:nvCxnSpPr>
          <p:spPr bwMode="auto">
            <a:xfrm rot="5400000">
              <a:off x="4077" y="1842"/>
              <a:ext cx="713" cy="1656"/>
            </a:xfrm>
            <a:prstGeom prst="bentConnector2">
              <a:avLst/>
            </a:prstGeom>
            <a:noFill/>
            <a:ln w="19050">
              <a:solidFill>
                <a:srgbClr val="008000"/>
              </a:solidFill>
              <a:miter lim="800000"/>
              <a:headEnd/>
              <a:tailEnd type="stealth" w="lg" len="lg"/>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blinds(horizontal)">
                                      <p:cBhvr>
                                        <p:cTn id="7" dur="500"/>
                                        <p:tgtEl>
                                          <p:spTgt spid="614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p:txBody>
          <a:bodyPr/>
          <a:lstStyle/>
          <a:p>
            <a:endParaRPr lang="fa-IR" smtClean="0"/>
          </a:p>
        </p:txBody>
      </p:sp>
      <p:sp>
        <p:nvSpPr>
          <p:cNvPr id="92163" name="Rectangle 3"/>
          <p:cNvSpPr>
            <a:spLocks noGrp="1" noChangeArrowheads="1"/>
          </p:cNvSpPr>
          <p:nvPr>
            <p:ph type="subTitle" idx="1"/>
          </p:nvPr>
        </p:nvSpPr>
        <p:spPr/>
        <p:txBody>
          <a:bodyPr/>
          <a:lstStyle/>
          <a:p>
            <a:endParaRPr lang="fa-IR" smtClean="0"/>
          </a:p>
        </p:txBody>
      </p:sp>
      <p:pic>
        <p:nvPicPr>
          <p:cNvPr id="92164"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197" name="Text Box 5"/>
          <p:cNvSpPr txBox="1">
            <a:spLocks noChangeArrowheads="1"/>
          </p:cNvSpPr>
          <p:nvPr/>
        </p:nvSpPr>
        <p:spPr bwMode="auto">
          <a:xfrm>
            <a:off x="1116013" y="1628775"/>
            <a:ext cx="6769100" cy="4324350"/>
          </a:xfrm>
          <a:prstGeom prst="rect">
            <a:avLst/>
          </a:prstGeom>
          <a:noFill/>
          <a:ln w="9525">
            <a:noFill/>
            <a:miter lim="800000"/>
            <a:headEnd/>
            <a:tailEnd/>
          </a:ln>
        </p:spPr>
        <p:txBody>
          <a:bodyPr>
            <a:spAutoFit/>
          </a:bodyPr>
          <a:lstStyle/>
          <a:p>
            <a:pPr algn="r" rtl="1">
              <a:spcBef>
                <a:spcPct val="50000"/>
              </a:spcBef>
            </a:pPr>
            <a:r>
              <a:rPr lang="ar-SA" sz="2500" b="1">
                <a:solidFill>
                  <a:srgbClr val="006600"/>
                </a:solidFill>
                <a:latin typeface="Times New Roman" pitchFamily="18" charset="0"/>
                <a:cs typeface="Zar" pitchFamily="2" charset="-78"/>
              </a:rPr>
              <a:t>فرآيند تصميم گيري</a:t>
            </a:r>
            <a:endParaRPr lang="en-US" sz="2500" b="1">
              <a:solidFill>
                <a:srgbClr val="006600"/>
              </a:solidFill>
              <a:latin typeface="Times New Roman" pitchFamily="18" charset="0"/>
              <a:cs typeface="Zar" pitchFamily="2" charset="-78"/>
            </a:endParaRPr>
          </a:p>
          <a:p>
            <a:pPr algn="r" rtl="1">
              <a:spcBef>
                <a:spcPct val="50000"/>
              </a:spcBef>
            </a:pPr>
            <a:r>
              <a:rPr lang="ar-SA" b="1">
                <a:latin typeface="Zar" pitchFamily="2" charset="-78"/>
                <a:cs typeface="Zar" pitchFamily="2" charset="-78"/>
              </a:rPr>
              <a:t> </a:t>
            </a:r>
            <a:endParaRPr lang="fa-IR" sz="2000" b="1">
              <a:solidFill>
                <a:schemeClr val="accent2"/>
              </a:solidFill>
              <a:latin typeface="Times New Roman" pitchFamily="18" charset="0"/>
              <a:cs typeface="Zar" pitchFamily="2" charset="-78"/>
            </a:endParaRPr>
          </a:p>
          <a:p>
            <a:pPr algn="r" rtl="1">
              <a:buFontTx/>
              <a:buBlip>
                <a:blip r:embed="rId4"/>
              </a:buBlip>
            </a:pPr>
            <a:r>
              <a:rPr lang="fa-IR" sz="2000" b="1">
                <a:solidFill>
                  <a:schemeClr val="accent2"/>
                </a:solidFill>
                <a:latin typeface="Times New Roman" pitchFamily="18" charset="0"/>
                <a:cs typeface="Zar" pitchFamily="2" charset="-78"/>
              </a:rPr>
              <a:t> </a:t>
            </a:r>
            <a:r>
              <a:rPr lang="ar-SA" sz="2000" b="1">
                <a:solidFill>
                  <a:schemeClr val="accent2"/>
                </a:solidFill>
                <a:latin typeface="Times New Roman" pitchFamily="18" charset="0"/>
                <a:cs typeface="Zar" pitchFamily="2" charset="-78"/>
              </a:rPr>
              <a:t>شناسايي مشكل </a:t>
            </a:r>
            <a:endParaRPr lang="en-US" sz="2000" b="1">
              <a:solidFill>
                <a:schemeClr val="accent2"/>
              </a:solidFill>
              <a:latin typeface="Times New Roman" pitchFamily="18" charset="0"/>
              <a:cs typeface="Zar" pitchFamily="2" charset="-78"/>
            </a:endParaRPr>
          </a:p>
          <a:p>
            <a:pPr algn="r" rtl="1"/>
            <a:r>
              <a:rPr lang="ar-SA" sz="2000" b="1">
                <a:solidFill>
                  <a:schemeClr val="accent2"/>
                </a:solidFill>
                <a:latin typeface="Times New Roman" pitchFamily="18" charset="0"/>
                <a:cs typeface="Zar" pitchFamily="2" charset="-78"/>
              </a:rPr>
              <a:t>فر</a:t>
            </a:r>
            <a:r>
              <a:rPr lang="fa-IR" sz="2000" b="1">
                <a:solidFill>
                  <a:schemeClr val="accent2"/>
                </a:solidFill>
                <a:latin typeface="Times New Roman" pitchFamily="18" charset="0"/>
                <a:cs typeface="Zar" pitchFamily="2" charset="-78"/>
              </a:rPr>
              <a:t>آ</a:t>
            </a:r>
            <a:r>
              <a:rPr lang="ar-SA" sz="2000" b="1">
                <a:solidFill>
                  <a:schemeClr val="accent2"/>
                </a:solidFill>
                <a:latin typeface="Times New Roman" pitchFamily="18" charset="0"/>
                <a:cs typeface="Zar" pitchFamily="2" charset="-78"/>
              </a:rPr>
              <a:t>يند تصميم گيري با بروز مشكل ( مرحله اول) و يا مشخصاً بروز اختلاف بين وضعيت جاري و وضعيت مطلوب امور شروع مي شود. </a:t>
            </a:r>
            <a:endParaRPr lang="fa-IR" sz="2000" b="1">
              <a:solidFill>
                <a:schemeClr val="accent2"/>
              </a:solidFill>
              <a:latin typeface="Times New Roman" pitchFamily="18" charset="0"/>
              <a:cs typeface="Zar" pitchFamily="2" charset="-78"/>
            </a:endParaRPr>
          </a:p>
          <a:p>
            <a:pPr algn="r" rtl="1"/>
            <a:endParaRPr lang="fa-IR" sz="2000" b="1">
              <a:solidFill>
                <a:schemeClr val="accent2"/>
              </a:solidFill>
              <a:latin typeface="Times New Roman" pitchFamily="18" charset="0"/>
              <a:cs typeface="Zar" pitchFamily="2" charset="-78"/>
            </a:endParaRPr>
          </a:p>
          <a:p>
            <a:pPr algn="r" rtl="1">
              <a:buFontTx/>
              <a:buBlip>
                <a:blip r:embed="rId4"/>
              </a:buBlip>
            </a:pPr>
            <a:r>
              <a:rPr lang="fa-IR" sz="2000" b="1">
                <a:solidFill>
                  <a:schemeClr val="accent2"/>
                </a:solidFill>
                <a:latin typeface="Times New Roman" pitchFamily="18" charset="0"/>
                <a:cs typeface="Zar" pitchFamily="2" charset="-78"/>
              </a:rPr>
              <a:t> </a:t>
            </a:r>
            <a:r>
              <a:rPr lang="ar-SA" sz="2000" b="1">
                <a:solidFill>
                  <a:schemeClr val="accent2"/>
                </a:solidFill>
                <a:latin typeface="Times New Roman" pitchFamily="18" charset="0"/>
                <a:cs typeface="Zar" pitchFamily="2" charset="-78"/>
              </a:rPr>
              <a:t>شناسايي معيار تصميم گيري </a:t>
            </a:r>
            <a:endParaRPr lang="fa-IR" sz="2000" b="1">
              <a:solidFill>
                <a:schemeClr val="accent2"/>
              </a:solidFill>
              <a:latin typeface="Times New Roman" pitchFamily="18" charset="0"/>
              <a:cs typeface="Zar" pitchFamily="2" charset="-78"/>
            </a:endParaRPr>
          </a:p>
          <a:p>
            <a:pPr algn="r" rtl="1"/>
            <a:r>
              <a:rPr lang="ar-SA" sz="2000" b="1">
                <a:solidFill>
                  <a:schemeClr val="accent2"/>
                </a:solidFill>
                <a:latin typeface="Times New Roman" pitchFamily="18" charset="0"/>
                <a:cs typeface="Zar" pitchFamily="2" charset="-78"/>
              </a:rPr>
              <a:t>وقتي مديري مشكل را شناسايي كرد كه نياز به توجه دارد در اين صورت بايد معيار تصميم كه در حل مشكل اهميت دارد شناسايي شود.</a:t>
            </a:r>
            <a:endParaRPr lang="fa-IR" sz="2000" b="1">
              <a:solidFill>
                <a:schemeClr val="accent2"/>
              </a:solidFill>
              <a:latin typeface="Times New Roman" pitchFamily="18" charset="0"/>
              <a:cs typeface="Zar" pitchFamily="2" charset="-78"/>
            </a:endParaRPr>
          </a:p>
          <a:p>
            <a:pPr algn="r" rtl="1"/>
            <a:endParaRPr lang="fa-IR" sz="2000" b="1">
              <a:solidFill>
                <a:schemeClr val="accent2"/>
              </a:solidFill>
              <a:latin typeface="Times New Roman" pitchFamily="18" charset="0"/>
              <a:cs typeface="Zar" pitchFamily="2" charset="-78"/>
            </a:endParaRPr>
          </a:p>
          <a:p>
            <a:pPr algn="r" rtl="1">
              <a:buFontTx/>
              <a:buBlip>
                <a:blip r:embed="rId4"/>
              </a:buBlip>
            </a:pPr>
            <a:r>
              <a:rPr lang="fa-IR" sz="2000" b="1">
                <a:solidFill>
                  <a:schemeClr val="accent2"/>
                </a:solidFill>
                <a:latin typeface="Times New Roman" pitchFamily="18" charset="0"/>
                <a:cs typeface="Zar" pitchFamily="2" charset="-78"/>
              </a:rPr>
              <a:t> </a:t>
            </a:r>
            <a:r>
              <a:rPr lang="ar-SA" sz="2000" b="1">
                <a:solidFill>
                  <a:schemeClr val="accent2"/>
                </a:solidFill>
                <a:latin typeface="Times New Roman" pitchFamily="18" charset="0"/>
                <a:cs typeface="Zar" pitchFamily="2" charset="-78"/>
              </a:rPr>
              <a:t>تخصيص وزن به معيار </a:t>
            </a:r>
            <a:endParaRPr lang="fa-IR" sz="2000" b="1">
              <a:solidFill>
                <a:schemeClr val="accent2"/>
              </a:solidFill>
              <a:latin typeface="Times New Roman" pitchFamily="18" charset="0"/>
              <a:cs typeface="Zar" pitchFamily="2" charset="-78"/>
            </a:endParaRPr>
          </a:p>
          <a:p>
            <a:pPr algn="r" rtl="1"/>
            <a:r>
              <a:rPr lang="ar-SA" sz="2000" b="1">
                <a:solidFill>
                  <a:schemeClr val="accent2"/>
                </a:solidFill>
                <a:latin typeface="Times New Roman" pitchFamily="18" charset="0"/>
                <a:cs typeface="Zar" pitchFamily="2" charset="-78"/>
              </a:rPr>
              <a:t>معيار هاي فوق داراي اهميت يكساني نيستند. بنابراين ضروري است كه معيارهاي مرحله </a:t>
            </a:r>
            <a:r>
              <a:rPr lang="fa-IR" sz="2000" b="1">
                <a:solidFill>
                  <a:schemeClr val="accent2"/>
                </a:solidFill>
                <a:latin typeface="Times New Roman" pitchFamily="18" charset="0"/>
                <a:cs typeface="Zar" pitchFamily="2" charset="-78"/>
              </a:rPr>
              <a:t>قبل</a:t>
            </a:r>
            <a:r>
              <a:rPr lang="ar-SA" sz="2000" b="1">
                <a:solidFill>
                  <a:schemeClr val="accent2"/>
                </a:solidFill>
                <a:latin typeface="Times New Roman" pitchFamily="18" charset="0"/>
                <a:cs typeface="Zar" pitchFamily="2" charset="-78"/>
              </a:rPr>
              <a:t> سبك و سنگين شده تا در تصميم گيري اولويت بندي شوند.</a:t>
            </a:r>
            <a:endParaRPr lang="en-US" sz="2000" b="1">
              <a:solidFill>
                <a:schemeClr val="accent2"/>
              </a:solidFill>
              <a:latin typeface="Times New Roman" pitchFamily="18" charset="0"/>
              <a:cs typeface="Zar" pitchFamily="2" charset="-78"/>
            </a:endParaRPr>
          </a:p>
        </p:txBody>
      </p:sp>
      <p:sp>
        <p:nvSpPr>
          <p:cNvPr id="8198" name="Text Box 6"/>
          <p:cNvSpPr txBox="1">
            <a:spLocks noChangeArrowheads="1"/>
          </p:cNvSpPr>
          <p:nvPr/>
        </p:nvSpPr>
        <p:spPr bwMode="auto">
          <a:xfrm>
            <a:off x="3851275" y="188913"/>
            <a:ext cx="4897438" cy="625475"/>
          </a:xfrm>
          <a:prstGeom prst="rect">
            <a:avLst/>
          </a:prstGeom>
          <a:noFill/>
          <a:ln w="9525">
            <a:noFill/>
            <a:miter lim="800000"/>
            <a:headEnd/>
            <a:tailEnd/>
          </a:ln>
        </p:spPr>
        <p:txBody>
          <a:bodyPr>
            <a:spAutoFit/>
          </a:bodyPr>
          <a:lstStyle/>
          <a:p>
            <a:pPr>
              <a:spcBef>
                <a:spcPct val="50000"/>
              </a:spcBef>
            </a:pPr>
            <a:r>
              <a:rPr lang="fa-IR" sz="3500" b="1">
                <a:solidFill>
                  <a:schemeClr val="bg1"/>
                </a:solidFill>
                <a:latin typeface="Zar" pitchFamily="2" charset="-78"/>
                <a:cs typeface="Zar" pitchFamily="2" charset="-78"/>
              </a:rPr>
              <a:t>مباني تصميم گيري</a:t>
            </a:r>
            <a:endParaRPr lang="en-US" sz="3500" b="1">
              <a:solidFill>
                <a:schemeClr val="bg1"/>
              </a:solidFill>
              <a:latin typeface="Zar" pitchFamily="2" charset="-78"/>
              <a:cs typeface="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blinds(horizontal)">
                                      <p:cBhvr>
                                        <p:cTn id="7" dur="500"/>
                                        <p:tgtEl>
                                          <p:spTgt spid="819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197"/>
                                        </p:tgtEl>
                                        <p:attrNameLst>
                                          <p:attrName>style.visibility</p:attrName>
                                        </p:attrNameLst>
                                      </p:cBhvr>
                                      <p:to>
                                        <p:strVal val="visible"/>
                                      </p:to>
                                    </p:set>
                                    <p:animEffect transition="in" filter="blinds(horizontal)">
                                      <p:cBhvr>
                                        <p:cTn id="10"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p:txBody>
          <a:bodyPr/>
          <a:lstStyle/>
          <a:p>
            <a:endParaRPr lang="fa-IR" smtClean="0"/>
          </a:p>
        </p:txBody>
      </p:sp>
      <p:sp>
        <p:nvSpPr>
          <p:cNvPr id="93187" name="Rectangle 3"/>
          <p:cNvSpPr>
            <a:spLocks noGrp="1" noChangeArrowheads="1"/>
          </p:cNvSpPr>
          <p:nvPr>
            <p:ph type="subTitle" idx="1"/>
          </p:nvPr>
        </p:nvSpPr>
        <p:spPr/>
        <p:txBody>
          <a:bodyPr/>
          <a:lstStyle/>
          <a:p>
            <a:endParaRPr lang="fa-IR" smtClean="0"/>
          </a:p>
        </p:txBody>
      </p:sp>
      <p:pic>
        <p:nvPicPr>
          <p:cNvPr id="93188"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45" name="Text Box 5"/>
          <p:cNvSpPr txBox="1">
            <a:spLocks noChangeArrowheads="1"/>
          </p:cNvSpPr>
          <p:nvPr/>
        </p:nvSpPr>
        <p:spPr bwMode="auto">
          <a:xfrm>
            <a:off x="1258888" y="1628775"/>
            <a:ext cx="6626225" cy="3862388"/>
          </a:xfrm>
          <a:prstGeom prst="rect">
            <a:avLst/>
          </a:prstGeom>
          <a:noFill/>
          <a:ln w="9525">
            <a:noFill/>
            <a:miter lim="800000"/>
            <a:headEnd/>
            <a:tailEnd/>
          </a:ln>
        </p:spPr>
        <p:txBody>
          <a:bodyPr>
            <a:spAutoFit/>
          </a:bodyPr>
          <a:lstStyle/>
          <a:p>
            <a:pPr algn="r" rtl="1">
              <a:spcBef>
                <a:spcPct val="50000"/>
              </a:spcBef>
            </a:pPr>
            <a:r>
              <a:rPr lang="fa-IR" sz="2500" b="1">
                <a:solidFill>
                  <a:srgbClr val="006600"/>
                </a:solidFill>
                <a:latin typeface="Zar" pitchFamily="2" charset="-78"/>
                <a:cs typeface="Zar" pitchFamily="2" charset="-78"/>
              </a:rPr>
              <a:t>فرآيند تصميم گيري</a:t>
            </a:r>
            <a:endParaRPr lang="fa-IR" sz="2500" b="1">
              <a:solidFill>
                <a:srgbClr val="006600"/>
              </a:solidFill>
              <a:latin typeface="Times New Roman" pitchFamily="18" charset="0"/>
              <a:cs typeface="Zar" pitchFamily="2" charset="-78"/>
            </a:endParaRPr>
          </a:p>
          <a:p>
            <a:pPr algn="r" rtl="1"/>
            <a:r>
              <a:rPr lang="fa-IR" sz="2000" b="1">
                <a:solidFill>
                  <a:schemeClr val="accent2"/>
                </a:solidFill>
                <a:latin typeface="Times New Roman" pitchFamily="18" charset="0"/>
                <a:cs typeface="Zar" pitchFamily="2" charset="-78"/>
              </a:rPr>
              <a:t> </a:t>
            </a:r>
            <a:endParaRPr lang="fa-IR" sz="2500" b="1">
              <a:solidFill>
                <a:schemeClr val="accent2"/>
              </a:solidFill>
              <a:latin typeface="Times New Roman" pitchFamily="18" charset="0"/>
              <a:cs typeface="Zar" pitchFamily="2" charset="-78"/>
            </a:endParaRPr>
          </a:p>
          <a:p>
            <a:pPr algn="r" rtl="1">
              <a:buFontTx/>
              <a:buBlip>
                <a:blip r:embed="rId4"/>
              </a:buBlip>
            </a:pPr>
            <a:r>
              <a:rPr lang="fa-IR" sz="2000" b="1">
                <a:solidFill>
                  <a:schemeClr val="accent2"/>
                </a:solidFill>
                <a:latin typeface="Times New Roman" pitchFamily="18" charset="0"/>
                <a:cs typeface="Zar" pitchFamily="2" charset="-78"/>
              </a:rPr>
              <a:t> ارائه گزينه ها</a:t>
            </a:r>
          </a:p>
          <a:p>
            <a:pPr algn="r" rtl="1"/>
            <a:r>
              <a:rPr lang="fa-IR" sz="2000" b="1">
                <a:solidFill>
                  <a:schemeClr val="accent2"/>
                </a:solidFill>
                <a:latin typeface="Times New Roman" pitchFamily="18" charset="0"/>
                <a:cs typeface="Zar" pitchFamily="2" charset="-78"/>
              </a:rPr>
              <a:t>تصميم گيرنده بايد فهرستي از گزينه هايي را كه مي تواند براي حل مشكل به كار ببندد تهيه كند. </a:t>
            </a:r>
          </a:p>
          <a:p>
            <a:pPr algn="r" rtl="1"/>
            <a:endParaRPr lang="fa-IR" sz="2000" b="1">
              <a:solidFill>
                <a:schemeClr val="accent2"/>
              </a:solidFill>
              <a:latin typeface="Times New Roman" pitchFamily="18" charset="0"/>
              <a:cs typeface="Zar" pitchFamily="2" charset="-78"/>
            </a:endParaRPr>
          </a:p>
          <a:p>
            <a:pPr algn="r" rtl="1">
              <a:buFontTx/>
              <a:buBlip>
                <a:blip r:embed="rId4"/>
              </a:buBlip>
            </a:pPr>
            <a:r>
              <a:rPr lang="fa-IR" sz="2000" b="1">
                <a:solidFill>
                  <a:schemeClr val="accent2"/>
                </a:solidFill>
                <a:latin typeface="Times New Roman" pitchFamily="18" charset="0"/>
                <a:cs typeface="Zar" pitchFamily="2" charset="-78"/>
              </a:rPr>
              <a:t> تجزيه و تحليل گزينه</a:t>
            </a:r>
            <a:r>
              <a:rPr lang="en-US" sz="2000" b="1">
                <a:solidFill>
                  <a:schemeClr val="accent2"/>
                </a:solidFill>
                <a:latin typeface="Times New Roman" pitchFamily="18" charset="0"/>
                <a:cs typeface="Zar" pitchFamily="2" charset="-78"/>
              </a:rPr>
              <a:t>‌</a:t>
            </a:r>
            <a:r>
              <a:rPr lang="fa-IR" sz="2000" b="1">
                <a:solidFill>
                  <a:schemeClr val="accent2"/>
                </a:solidFill>
                <a:latin typeface="Times New Roman" pitchFamily="18" charset="0"/>
                <a:cs typeface="Zar" pitchFamily="2" charset="-78"/>
              </a:rPr>
              <a:t>ها</a:t>
            </a:r>
          </a:p>
          <a:p>
            <a:pPr algn="r" rtl="1"/>
            <a:r>
              <a:rPr lang="fa-IR" sz="2000" b="1">
                <a:solidFill>
                  <a:schemeClr val="accent2"/>
                </a:solidFill>
                <a:latin typeface="Times New Roman" pitchFamily="18" charset="0"/>
                <a:cs typeface="Zar" pitchFamily="2" charset="-78"/>
              </a:rPr>
              <a:t>با مقايسه اين گزينه ها در برابر معيار و ارزش تعيين شده در مرحله 2و3 نقاط ضعف و قوت هر كدام از آنها مشخص</a:t>
            </a:r>
            <a:r>
              <a:rPr lang="en-US" sz="2000" b="1">
                <a:solidFill>
                  <a:schemeClr val="accent2"/>
                </a:solidFill>
                <a:latin typeface="Times New Roman" pitchFamily="18" charset="0"/>
                <a:cs typeface="Zar" pitchFamily="2" charset="-78"/>
              </a:rPr>
              <a:t> </a:t>
            </a:r>
            <a:r>
              <a:rPr lang="fa-IR" sz="2000" b="1">
                <a:solidFill>
                  <a:schemeClr val="accent2"/>
                </a:solidFill>
                <a:latin typeface="Times New Roman" pitchFamily="18" charset="0"/>
                <a:cs typeface="Zar" pitchFamily="2" charset="-78"/>
              </a:rPr>
              <a:t>مي</a:t>
            </a:r>
            <a:r>
              <a:rPr lang="en-US" sz="2000" b="1">
                <a:solidFill>
                  <a:schemeClr val="accent2"/>
                </a:solidFill>
                <a:latin typeface="Times New Roman" pitchFamily="18" charset="0"/>
                <a:cs typeface="Zar" pitchFamily="2" charset="-78"/>
              </a:rPr>
              <a:t>‌</a:t>
            </a:r>
            <a:r>
              <a:rPr lang="fa-IR" sz="2000" b="1">
                <a:solidFill>
                  <a:schemeClr val="accent2"/>
                </a:solidFill>
                <a:latin typeface="Times New Roman" pitchFamily="18" charset="0"/>
                <a:cs typeface="Zar" pitchFamily="2" charset="-78"/>
              </a:rPr>
              <a:t>شود. </a:t>
            </a:r>
          </a:p>
          <a:p>
            <a:pPr algn="r" rtl="1"/>
            <a:endParaRPr lang="fa-IR" sz="2000" b="1">
              <a:solidFill>
                <a:schemeClr val="accent2"/>
              </a:solidFill>
              <a:latin typeface="Times New Roman" pitchFamily="18" charset="0"/>
              <a:cs typeface="Zar" pitchFamily="2" charset="-78"/>
            </a:endParaRPr>
          </a:p>
          <a:p>
            <a:pPr algn="r" rtl="1">
              <a:buFontTx/>
              <a:buBlip>
                <a:blip r:embed="rId4"/>
              </a:buBlip>
            </a:pPr>
            <a:r>
              <a:rPr lang="fa-IR" sz="2000" b="1">
                <a:solidFill>
                  <a:schemeClr val="accent2"/>
                </a:solidFill>
                <a:latin typeface="Times New Roman" pitchFamily="18" charset="0"/>
                <a:cs typeface="Zar" pitchFamily="2" charset="-78"/>
              </a:rPr>
              <a:t> انتخاب بهترين گزينه </a:t>
            </a:r>
          </a:p>
          <a:p>
            <a:pPr algn="r" rtl="1"/>
            <a:r>
              <a:rPr lang="fa-IR" sz="2000" b="1">
                <a:solidFill>
                  <a:schemeClr val="accent2"/>
                </a:solidFill>
                <a:latin typeface="Times New Roman" pitchFamily="18" charset="0"/>
                <a:cs typeface="Zar" pitchFamily="2" charset="-78"/>
              </a:rPr>
              <a:t>مرحله ششم، عمل مهم انتخاب بهترين گزينه از ميان گزينه هاي ارزيابي شده است. </a:t>
            </a:r>
            <a:endParaRPr lang="en-US" sz="2000" b="1">
              <a:solidFill>
                <a:schemeClr val="accent2"/>
              </a:solidFill>
              <a:latin typeface="Times New Roman" pitchFamily="18" charset="0"/>
              <a:cs typeface="Zar" pitchFamily="2" charset="-78"/>
            </a:endParaRPr>
          </a:p>
        </p:txBody>
      </p:sp>
      <p:sp>
        <p:nvSpPr>
          <p:cNvPr id="10246" name="Text Box 6"/>
          <p:cNvSpPr txBox="1">
            <a:spLocks noChangeArrowheads="1"/>
          </p:cNvSpPr>
          <p:nvPr/>
        </p:nvSpPr>
        <p:spPr bwMode="auto">
          <a:xfrm>
            <a:off x="3851275" y="188913"/>
            <a:ext cx="4897438" cy="625475"/>
          </a:xfrm>
          <a:prstGeom prst="rect">
            <a:avLst/>
          </a:prstGeom>
          <a:noFill/>
          <a:ln w="9525">
            <a:noFill/>
            <a:miter lim="800000"/>
            <a:headEnd/>
            <a:tailEnd/>
          </a:ln>
        </p:spPr>
        <p:txBody>
          <a:bodyPr>
            <a:spAutoFit/>
          </a:bodyPr>
          <a:lstStyle/>
          <a:p>
            <a:pPr>
              <a:spcBef>
                <a:spcPct val="50000"/>
              </a:spcBef>
            </a:pPr>
            <a:r>
              <a:rPr lang="fa-IR" sz="3500" b="1">
                <a:solidFill>
                  <a:schemeClr val="bg1"/>
                </a:solidFill>
                <a:latin typeface="Zar" pitchFamily="2" charset="-78"/>
                <a:cs typeface="Zar" pitchFamily="2" charset="-78"/>
              </a:rPr>
              <a:t>مباني تصميم گيري</a:t>
            </a:r>
            <a:endParaRPr lang="en-US" sz="3500" b="1">
              <a:solidFill>
                <a:schemeClr val="bg1"/>
              </a:solidFill>
              <a:latin typeface="Zar" pitchFamily="2" charset="-78"/>
              <a:cs typeface="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blinds(horizontal)">
                                      <p:cBhvr>
                                        <p:cTn id="7" dur="500"/>
                                        <p:tgtEl>
                                          <p:spTgt spid="1024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45"/>
                                        </p:tgtEl>
                                        <p:attrNameLst>
                                          <p:attrName>style.visibility</p:attrName>
                                        </p:attrNameLst>
                                      </p:cBhvr>
                                      <p:to>
                                        <p:strVal val="visible"/>
                                      </p:to>
                                    </p:set>
                                    <p:animEffect transition="in" filter="blinds(horizontal)">
                                      <p:cBhvr>
                                        <p:cTn id="10"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p:txBody>
          <a:bodyPr/>
          <a:lstStyle/>
          <a:p>
            <a:endParaRPr lang="fa-IR" smtClean="0"/>
          </a:p>
        </p:txBody>
      </p:sp>
      <p:sp>
        <p:nvSpPr>
          <p:cNvPr id="94211" name="Rectangle 3"/>
          <p:cNvSpPr>
            <a:spLocks noGrp="1" noChangeArrowheads="1"/>
          </p:cNvSpPr>
          <p:nvPr>
            <p:ph type="subTitle" idx="1"/>
          </p:nvPr>
        </p:nvSpPr>
        <p:spPr/>
        <p:txBody>
          <a:bodyPr/>
          <a:lstStyle/>
          <a:p>
            <a:endParaRPr lang="fa-IR" smtClean="0"/>
          </a:p>
        </p:txBody>
      </p:sp>
      <p:pic>
        <p:nvPicPr>
          <p:cNvPr id="94212"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2293" name="Text Box 5"/>
          <p:cNvSpPr txBox="1">
            <a:spLocks noChangeArrowheads="1"/>
          </p:cNvSpPr>
          <p:nvPr/>
        </p:nvSpPr>
        <p:spPr bwMode="auto">
          <a:xfrm>
            <a:off x="1403350" y="1628775"/>
            <a:ext cx="6481763" cy="4308475"/>
          </a:xfrm>
          <a:prstGeom prst="rect">
            <a:avLst/>
          </a:prstGeom>
          <a:noFill/>
          <a:ln w="9525">
            <a:noFill/>
            <a:miter lim="800000"/>
            <a:headEnd/>
            <a:tailEnd/>
          </a:ln>
        </p:spPr>
        <p:txBody>
          <a:bodyPr>
            <a:spAutoFit/>
          </a:bodyPr>
          <a:lstStyle/>
          <a:p>
            <a:pPr algn="r" rtl="1">
              <a:spcBef>
                <a:spcPct val="50000"/>
              </a:spcBef>
            </a:pPr>
            <a:r>
              <a:rPr lang="ar-SA" sz="2900" b="1">
                <a:solidFill>
                  <a:srgbClr val="006600"/>
                </a:solidFill>
                <a:latin typeface="Times New Roman" pitchFamily="18" charset="0"/>
                <a:cs typeface="Zar" pitchFamily="2" charset="-78"/>
              </a:rPr>
              <a:t>فرآيند تصميم گيري </a:t>
            </a:r>
            <a:endParaRPr lang="fa-IR" sz="2900" b="1">
              <a:solidFill>
                <a:srgbClr val="006600"/>
              </a:solidFill>
              <a:latin typeface="Times New Roman" pitchFamily="18" charset="0"/>
              <a:cs typeface="Zar" pitchFamily="2" charset="-78"/>
            </a:endParaRPr>
          </a:p>
          <a:p>
            <a:pPr algn="r" rtl="1"/>
            <a:r>
              <a:rPr lang="ar-SA" sz="2900" b="1">
                <a:solidFill>
                  <a:schemeClr val="accent2"/>
                </a:solidFill>
                <a:latin typeface="Times New Roman" pitchFamily="18" charset="0"/>
                <a:cs typeface="Zar" pitchFamily="2" charset="-78"/>
              </a:rPr>
              <a:t> </a:t>
            </a:r>
            <a:endParaRPr lang="fa-IR" sz="2900" b="1">
              <a:solidFill>
                <a:schemeClr val="accent2"/>
              </a:solidFill>
              <a:latin typeface="Times New Roman" pitchFamily="18" charset="0"/>
              <a:cs typeface="Zar" pitchFamily="2" charset="-78"/>
            </a:endParaRPr>
          </a:p>
          <a:p>
            <a:pPr algn="r" rtl="1">
              <a:buFontTx/>
              <a:buBlip>
                <a:blip r:embed="rId4"/>
              </a:buBlip>
            </a:pPr>
            <a:r>
              <a:rPr lang="fa-IR" sz="2400" b="1">
                <a:solidFill>
                  <a:schemeClr val="accent2"/>
                </a:solidFill>
                <a:latin typeface="Times New Roman" pitchFamily="18" charset="0"/>
                <a:cs typeface="Zar" pitchFamily="2" charset="-78"/>
              </a:rPr>
              <a:t> </a:t>
            </a:r>
            <a:r>
              <a:rPr lang="ar-SA" sz="2400" b="1">
                <a:solidFill>
                  <a:schemeClr val="accent2"/>
                </a:solidFill>
                <a:latin typeface="Times New Roman" pitchFamily="18" charset="0"/>
                <a:cs typeface="Zar" pitchFamily="2" charset="-78"/>
              </a:rPr>
              <a:t>به اجرا در آوردن گزينه ها </a:t>
            </a:r>
            <a:endParaRPr lang="fa-IR" sz="2400" b="1">
              <a:solidFill>
                <a:schemeClr val="accent2"/>
              </a:solidFill>
              <a:latin typeface="Times New Roman" pitchFamily="18" charset="0"/>
              <a:cs typeface="Zar" pitchFamily="2" charset="-78"/>
            </a:endParaRPr>
          </a:p>
          <a:p>
            <a:pPr algn="r" rtl="1"/>
            <a:r>
              <a:rPr lang="ar-SA" sz="2400" b="1">
                <a:solidFill>
                  <a:schemeClr val="accent2"/>
                </a:solidFill>
                <a:latin typeface="Times New Roman" pitchFamily="18" charset="0"/>
                <a:cs typeface="Zar" pitchFamily="2" charset="-78"/>
              </a:rPr>
              <a:t>اجراي تصميم يعني القاي تصميم به كساني كه تحت تأثير آن قرار خواهندگرفت و متعهد كردن آنها در برابر اين تصميم. </a:t>
            </a:r>
            <a:endParaRPr lang="fa-IR" sz="2400" b="1">
              <a:solidFill>
                <a:schemeClr val="accent2"/>
              </a:solidFill>
              <a:latin typeface="Times New Roman" pitchFamily="18" charset="0"/>
              <a:cs typeface="Zar" pitchFamily="2" charset="-78"/>
            </a:endParaRPr>
          </a:p>
          <a:p>
            <a:pPr algn="r" rtl="1"/>
            <a:endParaRPr lang="fa-IR" sz="2400" b="1">
              <a:solidFill>
                <a:schemeClr val="accent2"/>
              </a:solidFill>
              <a:latin typeface="Times New Roman" pitchFamily="18" charset="0"/>
              <a:cs typeface="Zar" pitchFamily="2" charset="-78"/>
            </a:endParaRPr>
          </a:p>
          <a:p>
            <a:pPr algn="r" rtl="1">
              <a:buFontTx/>
              <a:buBlip>
                <a:blip r:embed="rId4"/>
              </a:buBlip>
            </a:pPr>
            <a:r>
              <a:rPr lang="fa-IR" sz="2400" b="1">
                <a:solidFill>
                  <a:schemeClr val="accent2"/>
                </a:solidFill>
                <a:latin typeface="Times New Roman" pitchFamily="18" charset="0"/>
                <a:cs typeface="Zar" pitchFamily="2" charset="-78"/>
              </a:rPr>
              <a:t> </a:t>
            </a:r>
            <a:r>
              <a:rPr lang="ar-SA" sz="2400" b="1">
                <a:solidFill>
                  <a:schemeClr val="accent2"/>
                </a:solidFill>
                <a:latin typeface="Times New Roman" pitchFamily="18" charset="0"/>
                <a:cs typeface="Zar" pitchFamily="2" charset="-78"/>
              </a:rPr>
              <a:t>ارزيابي اثر بخشي تصميم </a:t>
            </a:r>
            <a:endParaRPr lang="fa-IR" sz="2400" b="1">
              <a:solidFill>
                <a:schemeClr val="accent2"/>
              </a:solidFill>
              <a:latin typeface="Times New Roman" pitchFamily="18" charset="0"/>
              <a:cs typeface="Zar" pitchFamily="2" charset="-78"/>
            </a:endParaRPr>
          </a:p>
          <a:p>
            <a:pPr algn="r" rtl="1"/>
            <a:r>
              <a:rPr lang="ar-SA" sz="2400" b="1">
                <a:solidFill>
                  <a:schemeClr val="accent2"/>
                </a:solidFill>
                <a:latin typeface="Times New Roman" pitchFamily="18" charset="0"/>
                <a:cs typeface="Zar" pitchFamily="2" charset="-78"/>
              </a:rPr>
              <a:t>آيا اين تصميم گيري توانسته است مشكل را حل كند يا نه؟ آيا گزينه انتخاب شده در مرحله 6 و اجراي آن در مرحله 7 نتيجه مطلوبي ارائه مي دهد؟ </a:t>
            </a:r>
            <a:endParaRPr lang="fa-IR" sz="2400" b="1">
              <a:solidFill>
                <a:schemeClr val="accent2"/>
              </a:solidFill>
              <a:latin typeface="Times New Roman" pitchFamily="18" charset="0"/>
              <a:cs typeface="Zar" pitchFamily="2" charset="-78"/>
            </a:endParaRPr>
          </a:p>
          <a:p>
            <a:pPr algn="r" rtl="1"/>
            <a:endParaRPr lang="en-US" sz="2400" b="1">
              <a:solidFill>
                <a:schemeClr val="accent2"/>
              </a:solidFill>
              <a:latin typeface="Times New Roman" pitchFamily="18" charset="0"/>
              <a:cs typeface="Zar" pitchFamily="2" charset="-78"/>
            </a:endParaRPr>
          </a:p>
        </p:txBody>
      </p:sp>
      <p:sp>
        <p:nvSpPr>
          <p:cNvPr id="12294" name="Text Box 6"/>
          <p:cNvSpPr txBox="1">
            <a:spLocks noChangeArrowheads="1"/>
          </p:cNvSpPr>
          <p:nvPr/>
        </p:nvSpPr>
        <p:spPr bwMode="auto">
          <a:xfrm>
            <a:off x="3851275" y="188913"/>
            <a:ext cx="4897438" cy="625475"/>
          </a:xfrm>
          <a:prstGeom prst="rect">
            <a:avLst/>
          </a:prstGeom>
          <a:noFill/>
          <a:ln w="9525">
            <a:noFill/>
            <a:miter lim="800000"/>
            <a:headEnd/>
            <a:tailEnd/>
          </a:ln>
        </p:spPr>
        <p:txBody>
          <a:bodyPr>
            <a:spAutoFit/>
          </a:bodyPr>
          <a:lstStyle/>
          <a:p>
            <a:pPr>
              <a:spcBef>
                <a:spcPct val="50000"/>
              </a:spcBef>
            </a:pPr>
            <a:r>
              <a:rPr lang="fa-IR" sz="3500" b="1">
                <a:solidFill>
                  <a:schemeClr val="bg1"/>
                </a:solidFill>
                <a:latin typeface="Zar" pitchFamily="2" charset="-78"/>
                <a:cs typeface="Zar" pitchFamily="2" charset="-78"/>
              </a:rPr>
              <a:t>مباني تصميم گيري</a:t>
            </a:r>
            <a:endParaRPr lang="en-US" sz="3500" b="1">
              <a:solidFill>
                <a:schemeClr val="bg1"/>
              </a:solidFill>
              <a:latin typeface="Zar" pitchFamily="2" charset="-78"/>
              <a:cs typeface="Zar" pitchFamily="2" charset="-78"/>
            </a:endParaRPr>
          </a:p>
        </p:txBody>
      </p:sp>
      <p:pic>
        <p:nvPicPr>
          <p:cNvPr id="94215" name="Picture 7" descr="45"/>
          <p:cNvPicPr>
            <a:picLocks noChangeAspect="1" noChangeArrowheads="1"/>
          </p:cNvPicPr>
          <p:nvPr/>
        </p:nvPicPr>
        <p:blipFill>
          <a:blip r:embed="rId5"/>
          <a:srcRect/>
          <a:stretch>
            <a:fillRect/>
          </a:stretch>
        </p:blipFill>
        <p:spPr bwMode="auto">
          <a:xfrm>
            <a:off x="900113" y="1227138"/>
            <a:ext cx="1257300" cy="162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linds(horizontal)">
                                      <p:cBhvr>
                                        <p:cTn id="7" dur="500"/>
                                        <p:tgtEl>
                                          <p:spTgt spid="1229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293"/>
                                        </p:tgtEl>
                                        <p:attrNameLst>
                                          <p:attrName>style.visibility</p:attrName>
                                        </p:attrNameLst>
                                      </p:cBhvr>
                                      <p:to>
                                        <p:strVal val="visible"/>
                                      </p:to>
                                    </p:set>
                                    <p:animEffect transition="in" filter="blinds(horizontal)">
                                      <p:cBhvr>
                                        <p:cTn id="10"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p:txBody>
          <a:bodyPr/>
          <a:lstStyle/>
          <a:p>
            <a:endParaRPr lang="fa-IR" smtClean="0"/>
          </a:p>
        </p:txBody>
      </p:sp>
      <p:sp>
        <p:nvSpPr>
          <p:cNvPr id="95235" name="Rectangle 3"/>
          <p:cNvSpPr>
            <a:spLocks noGrp="1" noChangeArrowheads="1"/>
          </p:cNvSpPr>
          <p:nvPr>
            <p:ph type="subTitle" idx="1"/>
          </p:nvPr>
        </p:nvSpPr>
        <p:spPr/>
        <p:txBody>
          <a:bodyPr/>
          <a:lstStyle/>
          <a:p>
            <a:endParaRPr lang="fa-IR" smtClean="0"/>
          </a:p>
        </p:txBody>
      </p:sp>
      <p:pic>
        <p:nvPicPr>
          <p:cNvPr id="95236"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2533" name="Text Box 5"/>
          <p:cNvSpPr txBox="1">
            <a:spLocks noChangeArrowheads="1"/>
          </p:cNvSpPr>
          <p:nvPr/>
        </p:nvSpPr>
        <p:spPr bwMode="auto">
          <a:xfrm>
            <a:off x="1619250" y="1628775"/>
            <a:ext cx="6265863" cy="3170238"/>
          </a:xfrm>
          <a:prstGeom prst="rect">
            <a:avLst/>
          </a:prstGeom>
          <a:noFill/>
          <a:ln w="9525">
            <a:noFill/>
            <a:miter lim="800000"/>
            <a:headEnd/>
            <a:tailEnd/>
          </a:ln>
        </p:spPr>
        <p:txBody>
          <a:bodyPr>
            <a:spAutoFit/>
          </a:bodyPr>
          <a:lstStyle/>
          <a:p>
            <a:pPr algn="r" rtl="1">
              <a:spcBef>
                <a:spcPct val="50000"/>
              </a:spcBef>
            </a:pPr>
            <a:endParaRPr lang="fa-IR" sz="2500" b="1">
              <a:solidFill>
                <a:srgbClr val="006600"/>
              </a:solidFill>
              <a:latin typeface="Times New Roman" pitchFamily="18" charset="0"/>
              <a:cs typeface="Zar" pitchFamily="2" charset="-78"/>
            </a:endParaRPr>
          </a:p>
          <a:p>
            <a:pPr algn="r" rtl="1"/>
            <a:r>
              <a:rPr lang="ar-SA" sz="2500" b="1">
                <a:solidFill>
                  <a:schemeClr val="accent2"/>
                </a:solidFill>
                <a:latin typeface="Times New Roman" pitchFamily="18" charset="0"/>
                <a:cs typeface="Zar" pitchFamily="2" charset="-78"/>
              </a:rPr>
              <a:t> </a:t>
            </a:r>
            <a:endParaRPr lang="fa-IR" sz="2500" b="1">
              <a:solidFill>
                <a:schemeClr val="accent2"/>
              </a:solidFill>
              <a:latin typeface="Times New Roman" pitchFamily="18" charset="0"/>
              <a:cs typeface="Zar" pitchFamily="2" charset="-78"/>
            </a:endParaRPr>
          </a:p>
          <a:p>
            <a:pPr algn="r" rtl="1"/>
            <a:r>
              <a:rPr lang="ar-SA" sz="2500" b="1">
                <a:solidFill>
                  <a:schemeClr val="accent2"/>
                </a:solidFill>
                <a:latin typeface="Times New Roman" pitchFamily="18" charset="0"/>
                <a:cs typeface="Zar" pitchFamily="2" charset="-78"/>
              </a:rPr>
              <a:t>جزئيات فرآيند تصميم گيري قوياً تحت تأثير</a:t>
            </a:r>
            <a:r>
              <a:rPr lang="fa-IR" sz="2500" b="1">
                <a:solidFill>
                  <a:schemeClr val="accent2"/>
                </a:solidFill>
                <a:latin typeface="Times New Roman" pitchFamily="18" charset="0"/>
                <a:cs typeface="Zar" pitchFamily="2" charset="-78"/>
              </a:rPr>
              <a:t> موارد ذيل مي باشد:</a:t>
            </a:r>
          </a:p>
          <a:p>
            <a:pPr algn="r" rtl="1"/>
            <a:endParaRPr lang="fa-IR" sz="2500" b="1">
              <a:solidFill>
                <a:schemeClr val="accent2"/>
              </a:solidFill>
              <a:latin typeface="Times New Roman" pitchFamily="18" charset="0"/>
              <a:cs typeface="Zar" pitchFamily="2" charset="-78"/>
            </a:endParaRPr>
          </a:p>
          <a:p>
            <a:pPr algn="r" rtl="1">
              <a:buFontTx/>
              <a:buBlip>
                <a:blip r:embed="rId4"/>
              </a:buBlip>
            </a:pPr>
            <a:r>
              <a:rPr lang="fa-IR" sz="2500" b="1">
                <a:solidFill>
                  <a:schemeClr val="accent2"/>
                </a:solidFill>
                <a:latin typeface="Times New Roman" pitchFamily="18" charset="0"/>
                <a:cs typeface="Zar" pitchFamily="2" charset="-78"/>
              </a:rPr>
              <a:t> </a:t>
            </a:r>
            <a:r>
              <a:rPr lang="ar-SA" sz="2500" b="1">
                <a:solidFill>
                  <a:schemeClr val="accent2"/>
                </a:solidFill>
                <a:latin typeface="Times New Roman" pitchFamily="18" charset="0"/>
                <a:cs typeface="Zar" pitchFamily="2" charset="-78"/>
              </a:rPr>
              <a:t>منافع تصميم گيرنده</a:t>
            </a:r>
            <a:r>
              <a:rPr lang="fa-IR" sz="2500" b="1">
                <a:solidFill>
                  <a:schemeClr val="accent2"/>
                </a:solidFill>
                <a:latin typeface="Times New Roman" pitchFamily="18" charset="0"/>
                <a:cs typeface="Zar" pitchFamily="2" charset="-78"/>
              </a:rPr>
              <a:t>؛</a:t>
            </a:r>
          </a:p>
          <a:p>
            <a:pPr algn="r" rtl="1">
              <a:buFontTx/>
              <a:buBlip>
                <a:blip r:embed="rId4"/>
              </a:buBlip>
            </a:pPr>
            <a:r>
              <a:rPr lang="ar-SA" sz="2500" b="1">
                <a:solidFill>
                  <a:schemeClr val="accent2"/>
                </a:solidFill>
                <a:latin typeface="Times New Roman" pitchFamily="18" charset="0"/>
                <a:cs typeface="Zar" pitchFamily="2" charset="-78"/>
              </a:rPr>
              <a:t> فرهنگ سازمان</a:t>
            </a:r>
            <a:r>
              <a:rPr lang="fa-IR" sz="2500" b="1">
                <a:solidFill>
                  <a:schemeClr val="accent2"/>
                </a:solidFill>
                <a:latin typeface="Times New Roman" pitchFamily="18" charset="0"/>
                <a:cs typeface="Zar" pitchFamily="2" charset="-78"/>
              </a:rPr>
              <a:t>؛</a:t>
            </a:r>
          </a:p>
          <a:p>
            <a:pPr algn="r" rtl="1">
              <a:buFontTx/>
              <a:buBlip>
                <a:blip r:embed="rId4"/>
              </a:buBlip>
            </a:pPr>
            <a:r>
              <a:rPr lang="ar-SA" sz="2500" b="1">
                <a:solidFill>
                  <a:schemeClr val="accent2"/>
                </a:solidFill>
                <a:latin typeface="Times New Roman" pitchFamily="18" charset="0"/>
                <a:cs typeface="Zar" pitchFamily="2" charset="-78"/>
              </a:rPr>
              <a:t> سياست هاي داخلي</a:t>
            </a:r>
            <a:r>
              <a:rPr lang="fa-IR" sz="2500" b="1">
                <a:solidFill>
                  <a:schemeClr val="accent2"/>
                </a:solidFill>
                <a:latin typeface="Times New Roman" pitchFamily="18" charset="0"/>
                <a:cs typeface="Zar" pitchFamily="2" charset="-78"/>
              </a:rPr>
              <a:t>؛</a:t>
            </a:r>
          </a:p>
          <a:p>
            <a:pPr algn="r" rtl="1">
              <a:buFontTx/>
              <a:buBlip>
                <a:blip r:embed="rId4"/>
              </a:buBlip>
            </a:pPr>
            <a:r>
              <a:rPr lang="ar-SA" sz="2500" b="1">
                <a:solidFill>
                  <a:schemeClr val="accent2"/>
                </a:solidFill>
                <a:latin typeface="Times New Roman" pitchFamily="18" charset="0"/>
                <a:cs typeface="Zar" pitchFamily="2" charset="-78"/>
              </a:rPr>
              <a:t> ملاحظات قدرت</a:t>
            </a:r>
            <a:r>
              <a:rPr lang="fa-IR" sz="2500" b="1">
                <a:solidFill>
                  <a:schemeClr val="accent2"/>
                </a:solidFill>
                <a:latin typeface="Times New Roman" pitchFamily="18" charset="0"/>
                <a:cs typeface="Zar" pitchFamily="2" charset="-78"/>
              </a:rPr>
              <a:t>.</a:t>
            </a:r>
            <a:endParaRPr lang="en-US" sz="2500" b="1">
              <a:solidFill>
                <a:schemeClr val="accent2"/>
              </a:solidFill>
              <a:latin typeface="Times New Roman" pitchFamily="18" charset="0"/>
              <a:cs typeface="Zar" pitchFamily="2" charset="-78"/>
            </a:endParaRPr>
          </a:p>
        </p:txBody>
      </p:sp>
      <p:sp>
        <p:nvSpPr>
          <p:cNvPr id="22534" name="Text Box 6"/>
          <p:cNvSpPr txBox="1">
            <a:spLocks noChangeArrowheads="1"/>
          </p:cNvSpPr>
          <p:nvPr/>
        </p:nvSpPr>
        <p:spPr bwMode="auto">
          <a:xfrm>
            <a:off x="3851275" y="188913"/>
            <a:ext cx="4897438" cy="625475"/>
          </a:xfrm>
          <a:prstGeom prst="rect">
            <a:avLst/>
          </a:prstGeom>
          <a:noFill/>
          <a:ln w="9525">
            <a:noFill/>
            <a:miter lim="800000"/>
            <a:headEnd/>
            <a:tailEnd/>
          </a:ln>
        </p:spPr>
        <p:txBody>
          <a:bodyPr>
            <a:spAutoFit/>
          </a:bodyPr>
          <a:lstStyle/>
          <a:p>
            <a:pPr>
              <a:spcBef>
                <a:spcPct val="50000"/>
              </a:spcBef>
            </a:pPr>
            <a:r>
              <a:rPr lang="fa-IR" sz="3500" b="1">
                <a:solidFill>
                  <a:schemeClr val="bg1"/>
                </a:solidFill>
                <a:latin typeface="Zar" pitchFamily="2" charset="-78"/>
                <a:cs typeface="Zar" pitchFamily="2" charset="-78"/>
              </a:rPr>
              <a:t>مباني تصميم گيري</a:t>
            </a:r>
            <a:endParaRPr lang="en-US" sz="3500" b="1">
              <a:solidFill>
                <a:schemeClr val="bg1"/>
              </a:solidFill>
              <a:latin typeface="Zar" pitchFamily="2" charset="-78"/>
              <a:cs typeface="Zar" pitchFamily="2" charset="-78"/>
            </a:endParaRPr>
          </a:p>
        </p:txBody>
      </p:sp>
      <p:sp>
        <p:nvSpPr>
          <p:cNvPr id="22535" name="AutoShape 7"/>
          <p:cNvSpPr>
            <a:spLocks noChangeArrowheads="1"/>
          </p:cNvSpPr>
          <p:nvPr/>
        </p:nvSpPr>
        <p:spPr bwMode="auto">
          <a:xfrm>
            <a:off x="971550" y="5373688"/>
            <a:ext cx="3671888" cy="1223962"/>
          </a:xfrm>
          <a:prstGeom prst="cloudCallout">
            <a:avLst>
              <a:gd name="adj1" fmla="val 47190"/>
              <a:gd name="adj2" fmla="val -137681"/>
            </a:avLst>
          </a:prstGeom>
          <a:gradFill rotWithShape="1">
            <a:gsLst>
              <a:gs pos="0">
                <a:srgbClr val="0000FF">
                  <a:alpha val="0"/>
                </a:srgbClr>
              </a:gs>
              <a:gs pos="100000">
                <a:srgbClr val="000076">
                  <a:alpha val="50000"/>
                </a:srgbClr>
              </a:gs>
            </a:gsLst>
            <a:lin ang="5400000" scaled="1"/>
          </a:gradFill>
          <a:ln w="9525">
            <a:solidFill>
              <a:srgbClr val="339966"/>
            </a:solidFill>
            <a:round/>
            <a:headEnd/>
            <a:tailEnd/>
          </a:ln>
        </p:spPr>
        <p:txBody>
          <a:bodyPr lIns="91436" tIns="45718" rIns="91436" bIns="45718"/>
          <a:lstStyle/>
          <a:p>
            <a:pPr algn="ctr" rtl="1">
              <a:lnSpc>
                <a:spcPct val="80000"/>
              </a:lnSpc>
            </a:pPr>
            <a:r>
              <a:rPr lang="fa-IR" b="1">
                <a:solidFill>
                  <a:srgbClr val="009900"/>
                </a:solidFill>
              </a:rPr>
              <a:t>آيا در فرآيند تصميم</a:t>
            </a:r>
            <a:r>
              <a:rPr lang="en-US" b="1">
                <a:solidFill>
                  <a:srgbClr val="009900"/>
                </a:solidFill>
              </a:rPr>
              <a:t>‌</a:t>
            </a:r>
            <a:r>
              <a:rPr lang="fa-IR" b="1">
                <a:solidFill>
                  <a:srgbClr val="009900"/>
                </a:solidFill>
              </a:rPr>
              <a:t>گيري خطاهاي عمومي رخ مي</a:t>
            </a:r>
            <a:r>
              <a:rPr lang="en-US" b="1">
                <a:solidFill>
                  <a:srgbClr val="009900"/>
                </a:solidFill>
              </a:rPr>
              <a:t>‌</a:t>
            </a:r>
            <a:r>
              <a:rPr lang="fa-IR" b="1">
                <a:solidFill>
                  <a:srgbClr val="009900"/>
                </a:solidFill>
              </a:rPr>
              <a:t>دهد؟</a:t>
            </a:r>
            <a:endParaRPr lang="en-US" b="1">
              <a:solidFill>
                <a:srgbClr val="00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blinds(horizontal)">
                                      <p:cBhvr>
                                        <p:cTn id="7" dur="500"/>
                                        <p:tgtEl>
                                          <p:spTgt spid="225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533"/>
                                        </p:tgtEl>
                                        <p:attrNameLst>
                                          <p:attrName>style.visibility</p:attrName>
                                        </p:attrNameLst>
                                      </p:cBhvr>
                                      <p:to>
                                        <p:strVal val="visible"/>
                                      </p:to>
                                    </p:set>
                                    <p:animEffect transition="in" filter="blinds(horizontal)">
                                      <p:cBhvr>
                                        <p:cTn id="10" dur="500"/>
                                        <p:tgtEl>
                                          <p:spTgt spid="22533"/>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22535"/>
                                        </p:tgtEl>
                                        <p:attrNameLst>
                                          <p:attrName>style.visibility</p:attrName>
                                        </p:attrNameLst>
                                      </p:cBhvr>
                                      <p:to>
                                        <p:strVal val="visible"/>
                                      </p:to>
                                    </p:set>
                                    <p:animEffect transition="in" filter="randombar(horizontal)">
                                      <p:cBhvr>
                                        <p:cTn id="14"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4" grpId="0"/>
      <p:bldP spid="2253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p:txBody>
          <a:bodyPr/>
          <a:lstStyle/>
          <a:p>
            <a:endParaRPr lang="fa-IR" smtClean="0"/>
          </a:p>
        </p:txBody>
      </p:sp>
      <p:sp>
        <p:nvSpPr>
          <p:cNvPr id="96259" name="Rectangle 3"/>
          <p:cNvSpPr>
            <a:spLocks noGrp="1" noChangeArrowheads="1"/>
          </p:cNvSpPr>
          <p:nvPr>
            <p:ph type="subTitle" idx="1"/>
          </p:nvPr>
        </p:nvSpPr>
        <p:spPr/>
        <p:txBody>
          <a:bodyPr/>
          <a:lstStyle/>
          <a:p>
            <a:endParaRPr lang="fa-IR" smtClean="0"/>
          </a:p>
        </p:txBody>
      </p:sp>
      <p:pic>
        <p:nvPicPr>
          <p:cNvPr id="96260"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8677" name="Text Box 5"/>
          <p:cNvSpPr txBox="1">
            <a:spLocks noChangeArrowheads="1"/>
          </p:cNvSpPr>
          <p:nvPr/>
        </p:nvSpPr>
        <p:spPr bwMode="auto">
          <a:xfrm>
            <a:off x="1044575" y="1628775"/>
            <a:ext cx="7056438" cy="3878263"/>
          </a:xfrm>
          <a:prstGeom prst="rect">
            <a:avLst/>
          </a:prstGeom>
          <a:noFill/>
          <a:ln w="9525">
            <a:noFill/>
            <a:miter lim="800000"/>
            <a:headEnd/>
            <a:tailEnd/>
          </a:ln>
        </p:spPr>
        <p:txBody>
          <a:bodyPr>
            <a:spAutoFit/>
          </a:bodyPr>
          <a:lstStyle/>
          <a:p>
            <a:pPr algn="r" rtl="1">
              <a:spcBef>
                <a:spcPct val="50000"/>
              </a:spcBef>
            </a:pPr>
            <a:r>
              <a:rPr lang="fa-IR" sz="2900" b="1">
                <a:solidFill>
                  <a:srgbClr val="006600"/>
                </a:solidFill>
                <a:latin typeface="Times New Roman" pitchFamily="18" charset="0"/>
                <a:cs typeface="Zar" pitchFamily="2" charset="-78"/>
              </a:rPr>
              <a:t>فرق بين تصميمات برنامه</a:t>
            </a:r>
            <a:r>
              <a:rPr lang="en-US" sz="2900" b="1">
                <a:solidFill>
                  <a:srgbClr val="006600"/>
                </a:solidFill>
                <a:latin typeface="Times New Roman" pitchFamily="18" charset="0"/>
                <a:cs typeface="Zar" pitchFamily="2" charset="-78"/>
              </a:rPr>
              <a:t>‌</a:t>
            </a:r>
            <a:r>
              <a:rPr lang="fa-IR" sz="2900" b="1">
                <a:solidFill>
                  <a:srgbClr val="006600"/>
                </a:solidFill>
                <a:latin typeface="Times New Roman" pitchFamily="18" charset="0"/>
                <a:cs typeface="Zar" pitchFamily="2" charset="-78"/>
              </a:rPr>
              <a:t>ريزي شده و برنامه</a:t>
            </a:r>
            <a:r>
              <a:rPr lang="en-US" sz="2900" b="1">
                <a:solidFill>
                  <a:srgbClr val="006600"/>
                </a:solidFill>
                <a:latin typeface="Times New Roman" pitchFamily="18" charset="0"/>
                <a:cs typeface="Zar" pitchFamily="2" charset="-78"/>
              </a:rPr>
              <a:t>‌</a:t>
            </a:r>
            <a:r>
              <a:rPr lang="fa-IR" sz="2900" b="1">
                <a:solidFill>
                  <a:srgbClr val="006600"/>
                </a:solidFill>
                <a:latin typeface="Times New Roman" pitchFamily="18" charset="0"/>
                <a:cs typeface="Zar" pitchFamily="2" charset="-78"/>
              </a:rPr>
              <a:t>ريزي نشده چيست؟ </a:t>
            </a:r>
          </a:p>
          <a:p>
            <a:pPr algn="r" rtl="1"/>
            <a:endParaRPr lang="fa-IR" sz="2400" b="1">
              <a:solidFill>
                <a:schemeClr val="accent2"/>
              </a:solidFill>
              <a:latin typeface="Times New Roman" pitchFamily="18" charset="0"/>
              <a:cs typeface="Zar" pitchFamily="2" charset="-78"/>
            </a:endParaRPr>
          </a:p>
          <a:p>
            <a:pPr algn="r" rtl="1"/>
            <a:endParaRPr lang="fa-IR" sz="2400" b="1">
              <a:solidFill>
                <a:schemeClr val="accent2"/>
              </a:solidFill>
              <a:latin typeface="Times New Roman" pitchFamily="18" charset="0"/>
              <a:cs typeface="Zar" pitchFamily="2" charset="-78"/>
            </a:endParaRPr>
          </a:p>
          <a:p>
            <a:pPr algn="r" rtl="1">
              <a:buFontTx/>
              <a:buBlip>
                <a:blip r:embed="rId4"/>
              </a:buBlip>
            </a:pPr>
            <a:r>
              <a:rPr lang="fa-IR" sz="2400" b="1">
                <a:solidFill>
                  <a:schemeClr val="accent2"/>
                </a:solidFill>
                <a:latin typeface="Times New Roman" pitchFamily="18" charset="0"/>
                <a:cs typeface="Zar" pitchFamily="2" charset="-78"/>
              </a:rPr>
              <a:t> </a:t>
            </a:r>
            <a:r>
              <a:rPr lang="fa-IR" sz="2800" b="1">
                <a:solidFill>
                  <a:schemeClr val="accent2"/>
                </a:solidFill>
                <a:latin typeface="Times New Roman" pitchFamily="18" charset="0"/>
                <a:cs typeface="Zar" pitchFamily="2" charset="-78"/>
              </a:rPr>
              <a:t>تصميم</a:t>
            </a:r>
            <a:r>
              <a:rPr lang="en-US" sz="2800" b="1">
                <a:solidFill>
                  <a:schemeClr val="accent2"/>
                </a:solidFill>
                <a:latin typeface="Times New Roman" pitchFamily="18" charset="0"/>
                <a:cs typeface="Zar" pitchFamily="2" charset="-78"/>
              </a:rPr>
              <a:t>‌</a:t>
            </a:r>
            <a:r>
              <a:rPr lang="fa-IR" sz="2800" b="1">
                <a:solidFill>
                  <a:schemeClr val="accent2"/>
                </a:solidFill>
                <a:latin typeface="Times New Roman" pitchFamily="18" charset="0"/>
                <a:cs typeface="Zar" pitchFamily="2" charset="-78"/>
              </a:rPr>
              <a:t>گيري برنامه</a:t>
            </a:r>
            <a:r>
              <a:rPr lang="en-US" sz="2800" b="1">
                <a:solidFill>
                  <a:schemeClr val="accent2"/>
                </a:solidFill>
                <a:latin typeface="Times New Roman" pitchFamily="18" charset="0"/>
                <a:cs typeface="Zar" pitchFamily="2" charset="-78"/>
              </a:rPr>
              <a:t>‌</a:t>
            </a:r>
            <a:r>
              <a:rPr lang="fa-IR" sz="2800" b="1">
                <a:solidFill>
                  <a:schemeClr val="accent2"/>
                </a:solidFill>
                <a:latin typeface="Times New Roman" pitchFamily="18" charset="0"/>
                <a:cs typeface="Zar" pitchFamily="2" charset="-78"/>
              </a:rPr>
              <a:t>ريزي شده يا تصميم</a:t>
            </a:r>
            <a:r>
              <a:rPr lang="en-US" sz="2800" b="1">
                <a:solidFill>
                  <a:schemeClr val="accent2"/>
                </a:solidFill>
                <a:latin typeface="Times New Roman" pitchFamily="18" charset="0"/>
                <a:cs typeface="Zar" pitchFamily="2" charset="-78"/>
              </a:rPr>
              <a:t>‌</a:t>
            </a:r>
            <a:r>
              <a:rPr lang="fa-IR" sz="2800" b="1">
                <a:solidFill>
                  <a:schemeClr val="accent2"/>
                </a:solidFill>
                <a:latin typeface="Times New Roman" pitchFamily="18" charset="0"/>
                <a:cs typeface="Zar" pitchFamily="2" charset="-78"/>
              </a:rPr>
              <a:t>گيري روزمره مؤثرترين راه براي رفع مشكلات با ساختارهاي خوب است. </a:t>
            </a:r>
          </a:p>
          <a:p>
            <a:pPr algn="r" rtl="1">
              <a:buFontTx/>
              <a:buBlip>
                <a:blip r:embed="rId4"/>
              </a:buBlip>
            </a:pPr>
            <a:r>
              <a:rPr lang="fa-IR" sz="2800" b="1">
                <a:solidFill>
                  <a:schemeClr val="accent2"/>
                </a:solidFill>
                <a:latin typeface="Times New Roman" pitchFamily="18" charset="0"/>
                <a:cs typeface="Zar" pitchFamily="2" charset="-78"/>
              </a:rPr>
              <a:t> وقتي مشكلات داراي ساختار بد باشند مديران بايستي بر تصميم</a:t>
            </a:r>
            <a:r>
              <a:rPr lang="en-US" sz="2800" b="1">
                <a:solidFill>
                  <a:schemeClr val="accent2"/>
                </a:solidFill>
                <a:latin typeface="Times New Roman" pitchFamily="18" charset="0"/>
                <a:cs typeface="Zar" pitchFamily="2" charset="-78"/>
              </a:rPr>
              <a:t>‌</a:t>
            </a:r>
            <a:r>
              <a:rPr lang="fa-IR" sz="2800" b="1">
                <a:solidFill>
                  <a:schemeClr val="accent2"/>
                </a:solidFill>
                <a:latin typeface="Times New Roman" pitchFamily="18" charset="0"/>
                <a:cs typeface="Zar" pitchFamily="2" charset="-78"/>
              </a:rPr>
              <a:t>گيري</a:t>
            </a:r>
            <a:r>
              <a:rPr lang="en-US" sz="2800" b="1">
                <a:solidFill>
                  <a:schemeClr val="accent2"/>
                </a:solidFill>
                <a:latin typeface="Times New Roman" pitchFamily="18" charset="0"/>
                <a:cs typeface="Zar" pitchFamily="2" charset="-78"/>
              </a:rPr>
              <a:t>‌</a:t>
            </a:r>
            <a:r>
              <a:rPr lang="fa-IR" sz="2800" b="1">
                <a:solidFill>
                  <a:schemeClr val="accent2"/>
                </a:solidFill>
                <a:latin typeface="Times New Roman" pitchFamily="18" charset="0"/>
                <a:cs typeface="Zar" pitchFamily="2" charset="-78"/>
              </a:rPr>
              <a:t>هاي غير برنامه ريزي شده تكيه كنند تا اينكه راه</a:t>
            </a:r>
            <a:r>
              <a:rPr lang="en-US" sz="2800" b="1">
                <a:solidFill>
                  <a:schemeClr val="accent2"/>
                </a:solidFill>
                <a:latin typeface="Times New Roman" pitchFamily="18" charset="0"/>
                <a:cs typeface="Zar" pitchFamily="2" charset="-78"/>
              </a:rPr>
              <a:t>‌</a:t>
            </a:r>
            <a:r>
              <a:rPr lang="fa-IR" sz="2800" b="1">
                <a:solidFill>
                  <a:schemeClr val="accent2"/>
                </a:solidFill>
                <a:latin typeface="Times New Roman" pitchFamily="18" charset="0"/>
                <a:cs typeface="Zar" pitchFamily="2" charset="-78"/>
              </a:rPr>
              <a:t>حل واحدي به كار گيرند.</a:t>
            </a:r>
            <a:endParaRPr lang="en-US" sz="2800" b="1">
              <a:solidFill>
                <a:schemeClr val="accent2"/>
              </a:solidFill>
              <a:latin typeface="Times New Roman" pitchFamily="18" charset="0"/>
              <a:cs typeface="Zar" pitchFamily="2" charset="-78"/>
            </a:endParaRPr>
          </a:p>
        </p:txBody>
      </p:sp>
      <p:sp>
        <p:nvSpPr>
          <p:cNvPr id="28678" name="Text Box 6"/>
          <p:cNvSpPr txBox="1">
            <a:spLocks noChangeArrowheads="1"/>
          </p:cNvSpPr>
          <p:nvPr/>
        </p:nvSpPr>
        <p:spPr bwMode="auto">
          <a:xfrm>
            <a:off x="3851275" y="188913"/>
            <a:ext cx="4897438" cy="625475"/>
          </a:xfrm>
          <a:prstGeom prst="rect">
            <a:avLst/>
          </a:prstGeom>
          <a:noFill/>
          <a:ln w="9525">
            <a:noFill/>
            <a:miter lim="800000"/>
            <a:headEnd/>
            <a:tailEnd/>
          </a:ln>
        </p:spPr>
        <p:txBody>
          <a:bodyPr>
            <a:spAutoFit/>
          </a:bodyPr>
          <a:lstStyle/>
          <a:p>
            <a:pPr>
              <a:spcBef>
                <a:spcPct val="50000"/>
              </a:spcBef>
            </a:pPr>
            <a:r>
              <a:rPr lang="fa-IR" sz="3500" b="1">
                <a:solidFill>
                  <a:schemeClr val="bg1"/>
                </a:solidFill>
                <a:latin typeface="Zar" pitchFamily="2" charset="-78"/>
                <a:cs typeface="Zar" pitchFamily="2" charset="-78"/>
              </a:rPr>
              <a:t>مباني تصميم گيري</a:t>
            </a:r>
            <a:endParaRPr lang="en-US" sz="3500" b="1">
              <a:solidFill>
                <a:schemeClr val="bg1"/>
              </a:solidFill>
              <a:latin typeface="Zar" pitchFamily="2" charset="-78"/>
              <a:cs typeface="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blinds(horizontal)">
                                      <p:cBhvr>
                                        <p:cTn id="7" dur="500"/>
                                        <p:tgtEl>
                                          <p:spTgt spid="2867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677"/>
                                        </p:tgtEl>
                                        <p:attrNameLst>
                                          <p:attrName>style.visibility</p:attrName>
                                        </p:attrNameLst>
                                      </p:cBhvr>
                                      <p:to>
                                        <p:strVal val="visible"/>
                                      </p:to>
                                    </p:set>
                                    <p:animEffect transition="in" filter="blinds(horizontal)">
                                      <p:cBhvr>
                                        <p:cTn id="10"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p:txBody>
          <a:bodyPr/>
          <a:lstStyle/>
          <a:p>
            <a:endParaRPr lang="fa-IR" smtClean="0"/>
          </a:p>
        </p:txBody>
      </p:sp>
      <p:sp>
        <p:nvSpPr>
          <p:cNvPr id="97283" name="Rectangle 3"/>
          <p:cNvSpPr>
            <a:spLocks noGrp="1" noChangeArrowheads="1"/>
          </p:cNvSpPr>
          <p:nvPr>
            <p:ph type="subTitle" idx="1"/>
          </p:nvPr>
        </p:nvSpPr>
        <p:spPr/>
        <p:txBody>
          <a:bodyPr/>
          <a:lstStyle/>
          <a:p>
            <a:endParaRPr lang="fa-IR" smtClean="0"/>
          </a:p>
        </p:txBody>
      </p:sp>
      <p:pic>
        <p:nvPicPr>
          <p:cNvPr id="97284"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2773" name="Text Box 5"/>
          <p:cNvSpPr txBox="1">
            <a:spLocks noChangeArrowheads="1"/>
          </p:cNvSpPr>
          <p:nvPr/>
        </p:nvSpPr>
        <p:spPr bwMode="auto">
          <a:xfrm>
            <a:off x="1042988" y="1628775"/>
            <a:ext cx="6985000" cy="4162425"/>
          </a:xfrm>
          <a:prstGeom prst="rect">
            <a:avLst/>
          </a:prstGeom>
          <a:noFill/>
          <a:ln w="9525">
            <a:noFill/>
            <a:miter lim="800000"/>
            <a:headEnd/>
            <a:tailEnd/>
          </a:ln>
        </p:spPr>
        <p:txBody>
          <a:bodyPr>
            <a:spAutoFit/>
          </a:bodyPr>
          <a:lstStyle/>
          <a:p>
            <a:pPr algn="r" rtl="1">
              <a:spcBef>
                <a:spcPct val="50000"/>
              </a:spcBef>
            </a:pPr>
            <a:r>
              <a:rPr lang="fa-IR" sz="2900" b="1">
                <a:solidFill>
                  <a:srgbClr val="006600"/>
                </a:solidFill>
                <a:latin typeface="Times New Roman" pitchFamily="18" charset="0"/>
                <a:cs typeface="Zar" pitchFamily="2" charset="-78"/>
              </a:rPr>
              <a:t>تصميمات غير برنامه</a:t>
            </a:r>
            <a:r>
              <a:rPr lang="en-US" sz="2900" b="1">
                <a:solidFill>
                  <a:srgbClr val="006600"/>
                </a:solidFill>
                <a:latin typeface="Times New Roman" pitchFamily="18" charset="0"/>
                <a:cs typeface="Zar" pitchFamily="2" charset="-78"/>
              </a:rPr>
              <a:t>‌</a:t>
            </a:r>
            <a:r>
              <a:rPr lang="fa-IR" sz="2900" b="1">
                <a:solidFill>
                  <a:srgbClr val="006600"/>
                </a:solidFill>
                <a:latin typeface="Times New Roman" pitchFamily="18" charset="0"/>
                <a:cs typeface="Zar" pitchFamily="2" charset="-78"/>
              </a:rPr>
              <a:t>اي </a:t>
            </a:r>
          </a:p>
          <a:p>
            <a:pPr algn="r" rtl="1">
              <a:spcBef>
                <a:spcPct val="50000"/>
              </a:spcBef>
            </a:pPr>
            <a:endParaRPr lang="fa-IR" sz="2900" b="1">
              <a:solidFill>
                <a:srgbClr val="006600"/>
              </a:solidFill>
              <a:latin typeface="Times New Roman" pitchFamily="18" charset="0"/>
              <a:cs typeface="Zar" pitchFamily="2" charset="-78"/>
            </a:endParaRPr>
          </a:p>
          <a:p>
            <a:pPr algn="r" rtl="1"/>
            <a:r>
              <a:rPr lang="fa-IR" sz="2400" b="1">
                <a:solidFill>
                  <a:schemeClr val="accent2"/>
                </a:solidFill>
                <a:latin typeface="Times New Roman" pitchFamily="18" charset="0"/>
                <a:cs typeface="Zar" pitchFamily="2" charset="-78"/>
              </a:rPr>
              <a:t>چنين تصميماتي منحصر به فرد بوده و به صورت موردي پيش مي</a:t>
            </a:r>
            <a:r>
              <a:rPr lang="en-US" sz="2400" b="1">
                <a:solidFill>
                  <a:schemeClr val="accent2"/>
                </a:solidFill>
                <a:latin typeface="Times New Roman" pitchFamily="18" charset="0"/>
                <a:cs typeface="Zar" pitchFamily="2" charset="-78"/>
              </a:rPr>
              <a:t>‌</a:t>
            </a:r>
            <a:r>
              <a:rPr lang="fa-IR" sz="2400" b="1">
                <a:solidFill>
                  <a:schemeClr val="accent2"/>
                </a:solidFill>
                <a:latin typeface="Times New Roman" pitchFamily="18" charset="0"/>
                <a:cs typeface="Zar" pitchFamily="2" charset="-78"/>
              </a:rPr>
              <a:t>آيد. وقتي مديري با يك مشكل با ساختار بد مواجه است هيچ راه حل حاضر و آماده</a:t>
            </a:r>
            <a:r>
              <a:rPr lang="en-US" sz="2400" b="1">
                <a:solidFill>
                  <a:schemeClr val="accent2"/>
                </a:solidFill>
                <a:latin typeface="Times New Roman" pitchFamily="18" charset="0"/>
                <a:cs typeface="Zar" pitchFamily="2" charset="-78"/>
              </a:rPr>
              <a:t>‌</a:t>
            </a:r>
            <a:r>
              <a:rPr lang="fa-IR" sz="2400" b="1">
                <a:solidFill>
                  <a:schemeClr val="accent2"/>
                </a:solidFill>
                <a:latin typeface="Times New Roman" pitchFamily="18" charset="0"/>
                <a:cs typeface="Zar" pitchFamily="2" charset="-78"/>
              </a:rPr>
              <a:t>اي وجود ندارد. لذا تصميمات غير برنامه</a:t>
            </a:r>
            <a:r>
              <a:rPr lang="en-US" sz="2400" b="1">
                <a:solidFill>
                  <a:schemeClr val="accent2"/>
                </a:solidFill>
                <a:latin typeface="Times New Roman" pitchFamily="18" charset="0"/>
                <a:cs typeface="Zar" pitchFamily="2" charset="-78"/>
              </a:rPr>
              <a:t>‌</a:t>
            </a:r>
            <a:r>
              <a:rPr lang="fa-IR" sz="2400" b="1">
                <a:solidFill>
                  <a:schemeClr val="accent2"/>
                </a:solidFill>
                <a:latin typeface="Times New Roman" pitchFamily="18" charset="0"/>
                <a:cs typeface="Zar" pitchFamily="2" charset="-78"/>
              </a:rPr>
              <a:t>اي و سفارش براي اين امر مورد نياز است. </a:t>
            </a:r>
          </a:p>
          <a:p>
            <a:pPr algn="r" rtl="1"/>
            <a:r>
              <a:rPr lang="fa-IR" sz="2400" b="1">
                <a:solidFill>
                  <a:schemeClr val="accent2"/>
                </a:solidFill>
                <a:latin typeface="Times New Roman" pitchFamily="18" charset="0"/>
                <a:cs typeface="Zar" pitchFamily="2" charset="-78"/>
              </a:rPr>
              <a:t> </a:t>
            </a:r>
          </a:p>
          <a:p>
            <a:pPr algn="r" rtl="1">
              <a:buFontTx/>
              <a:buBlip>
                <a:blip r:embed="rId4"/>
              </a:buBlip>
            </a:pPr>
            <a:r>
              <a:rPr lang="fa-IR" sz="2400" b="1">
                <a:solidFill>
                  <a:schemeClr val="accent2"/>
                </a:solidFill>
                <a:latin typeface="Times New Roman" pitchFamily="18" charset="0"/>
                <a:cs typeface="Zar" pitchFamily="2" charset="-78"/>
              </a:rPr>
              <a:t> </a:t>
            </a:r>
            <a:r>
              <a:rPr lang="fa-IR" sz="2400" b="1">
                <a:solidFill>
                  <a:srgbClr val="33CC33"/>
                </a:solidFill>
                <a:latin typeface="Times New Roman" pitchFamily="18" charset="0"/>
                <a:cs typeface="Zar" pitchFamily="2" charset="-78"/>
              </a:rPr>
              <a:t>مثال</a:t>
            </a:r>
            <a:r>
              <a:rPr lang="fa-IR" sz="2400" b="1">
                <a:solidFill>
                  <a:schemeClr val="accent2"/>
                </a:solidFill>
                <a:latin typeface="Times New Roman" pitchFamily="18" charset="0"/>
                <a:cs typeface="Zar" pitchFamily="2" charset="-78"/>
              </a:rPr>
              <a:t>: ايجاد استراتژي بازاريابي براي محصولات جديد، يا تصميم براي فروش بخشي از شركت، نمونه</a:t>
            </a:r>
            <a:r>
              <a:rPr lang="en-US" sz="2400" b="1">
                <a:solidFill>
                  <a:schemeClr val="accent2"/>
                </a:solidFill>
                <a:latin typeface="Times New Roman" pitchFamily="18" charset="0"/>
                <a:cs typeface="Zar" pitchFamily="2" charset="-78"/>
              </a:rPr>
              <a:t>‌</a:t>
            </a:r>
            <a:r>
              <a:rPr lang="fa-IR" sz="2400" b="1">
                <a:solidFill>
                  <a:schemeClr val="accent2"/>
                </a:solidFill>
                <a:latin typeface="Times New Roman" pitchFamily="18" charset="0"/>
                <a:cs typeface="Zar" pitchFamily="2" charset="-78"/>
              </a:rPr>
              <a:t>هايي از تصميمات برنامه</a:t>
            </a:r>
            <a:r>
              <a:rPr lang="en-US" sz="2400" b="1">
                <a:solidFill>
                  <a:schemeClr val="accent2"/>
                </a:solidFill>
                <a:latin typeface="Times New Roman" pitchFamily="18" charset="0"/>
                <a:cs typeface="Zar" pitchFamily="2" charset="-78"/>
              </a:rPr>
              <a:t>‌</a:t>
            </a:r>
            <a:r>
              <a:rPr lang="fa-IR" sz="2400" b="1">
                <a:solidFill>
                  <a:schemeClr val="accent2"/>
                </a:solidFill>
                <a:latin typeface="Times New Roman" pitchFamily="18" charset="0"/>
                <a:cs typeface="Zar" pitchFamily="2" charset="-78"/>
              </a:rPr>
              <a:t>ريزي نشده مي</a:t>
            </a:r>
            <a:r>
              <a:rPr lang="en-US" sz="2400" b="1">
                <a:solidFill>
                  <a:schemeClr val="accent2"/>
                </a:solidFill>
                <a:latin typeface="Times New Roman" pitchFamily="18" charset="0"/>
                <a:cs typeface="Zar" pitchFamily="2" charset="-78"/>
              </a:rPr>
              <a:t>‌</a:t>
            </a:r>
            <a:r>
              <a:rPr lang="fa-IR" sz="2400" b="1">
                <a:solidFill>
                  <a:schemeClr val="accent2"/>
                </a:solidFill>
                <a:latin typeface="Times New Roman" pitchFamily="18" charset="0"/>
                <a:cs typeface="Zar" pitchFamily="2" charset="-78"/>
              </a:rPr>
              <a:t>باشند.</a:t>
            </a:r>
          </a:p>
          <a:p>
            <a:pPr algn="r" rtl="1">
              <a:buFontTx/>
              <a:buBlip>
                <a:blip r:embed="rId4"/>
              </a:buBlip>
            </a:pPr>
            <a:endParaRPr lang="en-US" sz="2400" b="1">
              <a:solidFill>
                <a:schemeClr val="accent2"/>
              </a:solidFill>
              <a:latin typeface="Times New Roman" pitchFamily="18" charset="0"/>
              <a:cs typeface="Zar" pitchFamily="2" charset="-78"/>
            </a:endParaRPr>
          </a:p>
        </p:txBody>
      </p:sp>
      <p:sp>
        <p:nvSpPr>
          <p:cNvPr id="32774" name="Text Box 6"/>
          <p:cNvSpPr txBox="1">
            <a:spLocks noChangeArrowheads="1"/>
          </p:cNvSpPr>
          <p:nvPr/>
        </p:nvSpPr>
        <p:spPr bwMode="auto">
          <a:xfrm>
            <a:off x="3851275" y="188913"/>
            <a:ext cx="4897438" cy="625475"/>
          </a:xfrm>
          <a:prstGeom prst="rect">
            <a:avLst/>
          </a:prstGeom>
          <a:noFill/>
          <a:ln w="9525">
            <a:noFill/>
            <a:miter lim="800000"/>
            <a:headEnd/>
            <a:tailEnd/>
          </a:ln>
        </p:spPr>
        <p:txBody>
          <a:bodyPr>
            <a:spAutoFit/>
          </a:bodyPr>
          <a:lstStyle/>
          <a:p>
            <a:pPr>
              <a:spcBef>
                <a:spcPct val="50000"/>
              </a:spcBef>
            </a:pPr>
            <a:r>
              <a:rPr lang="fa-IR" sz="3500" b="1">
                <a:solidFill>
                  <a:schemeClr val="bg1"/>
                </a:solidFill>
                <a:latin typeface="Zar" pitchFamily="2" charset="-78"/>
                <a:cs typeface="Zar" pitchFamily="2" charset="-78"/>
              </a:rPr>
              <a:t>مباني تصميم گيري</a:t>
            </a:r>
            <a:endParaRPr lang="en-US" sz="3500" b="1">
              <a:solidFill>
                <a:schemeClr val="bg1"/>
              </a:solidFill>
              <a:latin typeface="Zar" pitchFamily="2" charset="-78"/>
              <a:cs typeface="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blinds(horizontal)">
                                      <p:cBhvr>
                                        <p:cTn id="7" dur="500"/>
                                        <p:tgtEl>
                                          <p:spTgt spid="3277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773"/>
                                        </p:tgtEl>
                                        <p:attrNameLst>
                                          <p:attrName>style.visibility</p:attrName>
                                        </p:attrNameLst>
                                      </p:cBhvr>
                                      <p:to>
                                        <p:strVal val="visible"/>
                                      </p:to>
                                    </p:set>
                                    <p:animEffect transition="in" filter="blinds(horizontal)">
                                      <p:cBhvr>
                                        <p:cTn id="10"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p:txBody>
          <a:bodyPr/>
          <a:lstStyle/>
          <a:p>
            <a:endParaRPr lang="fa-IR" smtClean="0"/>
          </a:p>
        </p:txBody>
      </p:sp>
      <p:sp>
        <p:nvSpPr>
          <p:cNvPr id="98307" name="Rectangle 3"/>
          <p:cNvSpPr>
            <a:spLocks noGrp="1" noChangeArrowheads="1"/>
          </p:cNvSpPr>
          <p:nvPr>
            <p:ph type="subTitle" idx="1"/>
          </p:nvPr>
        </p:nvSpPr>
        <p:spPr/>
        <p:txBody>
          <a:bodyPr/>
          <a:lstStyle/>
          <a:p>
            <a:endParaRPr lang="fa-IR" smtClean="0"/>
          </a:p>
        </p:txBody>
      </p:sp>
      <p:pic>
        <p:nvPicPr>
          <p:cNvPr id="98308"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4821" name="Text Box 5"/>
          <p:cNvSpPr txBox="1">
            <a:spLocks noChangeArrowheads="1"/>
          </p:cNvSpPr>
          <p:nvPr/>
        </p:nvSpPr>
        <p:spPr bwMode="auto">
          <a:xfrm>
            <a:off x="754063" y="1628775"/>
            <a:ext cx="7705725" cy="396875"/>
          </a:xfrm>
          <a:prstGeom prst="rect">
            <a:avLst/>
          </a:prstGeom>
          <a:noFill/>
          <a:ln w="9525">
            <a:noFill/>
            <a:miter lim="800000"/>
            <a:headEnd/>
            <a:tailEnd/>
          </a:ln>
        </p:spPr>
        <p:txBody>
          <a:bodyPr>
            <a:spAutoFit/>
          </a:bodyPr>
          <a:lstStyle/>
          <a:p>
            <a:pPr algn="ctr">
              <a:spcBef>
                <a:spcPct val="50000"/>
              </a:spcBef>
            </a:pPr>
            <a:r>
              <a:rPr lang="fa-IR" sz="2000" b="1">
                <a:solidFill>
                  <a:srgbClr val="006600"/>
                </a:solidFill>
                <a:latin typeface="Times New Roman" pitchFamily="18" charset="0"/>
                <a:cs typeface="Zar" pitchFamily="2" charset="-78"/>
              </a:rPr>
              <a:t>چگونه مي</a:t>
            </a:r>
            <a:r>
              <a:rPr lang="en-US" sz="2000" b="1">
                <a:solidFill>
                  <a:srgbClr val="006600"/>
                </a:solidFill>
                <a:latin typeface="Times New Roman" pitchFamily="18" charset="0"/>
                <a:cs typeface="Zar" pitchFamily="2" charset="-78"/>
              </a:rPr>
              <a:t>‌</a:t>
            </a:r>
            <a:r>
              <a:rPr lang="fa-IR" sz="2000" b="1">
                <a:solidFill>
                  <a:srgbClr val="006600"/>
                </a:solidFill>
                <a:latin typeface="Times New Roman" pitchFamily="18" charset="0"/>
                <a:cs typeface="Zar" pitchFamily="2" charset="-78"/>
              </a:rPr>
              <a:t>توانيد مشكلات، انواع تصميمات و سطوح سازماني را با هم تركيب كنيد؟</a:t>
            </a:r>
            <a:r>
              <a:rPr lang="fa-IR" sz="2000" b="1">
                <a:latin typeface="Zar" pitchFamily="2" charset="-78"/>
                <a:cs typeface="Zar" pitchFamily="2" charset="-78"/>
              </a:rPr>
              <a:t> </a:t>
            </a:r>
          </a:p>
        </p:txBody>
      </p:sp>
      <p:sp>
        <p:nvSpPr>
          <p:cNvPr id="34822" name="Text Box 6"/>
          <p:cNvSpPr txBox="1">
            <a:spLocks noChangeArrowheads="1"/>
          </p:cNvSpPr>
          <p:nvPr/>
        </p:nvSpPr>
        <p:spPr bwMode="auto">
          <a:xfrm>
            <a:off x="3851275" y="188913"/>
            <a:ext cx="4897438" cy="625475"/>
          </a:xfrm>
          <a:prstGeom prst="rect">
            <a:avLst/>
          </a:prstGeom>
          <a:noFill/>
          <a:ln w="9525">
            <a:noFill/>
            <a:miter lim="800000"/>
            <a:headEnd/>
            <a:tailEnd/>
          </a:ln>
        </p:spPr>
        <p:txBody>
          <a:bodyPr>
            <a:spAutoFit/>
          </a:bodyPr>
          <a:lstStyle/>
          <a:p>
            <a:pPr>
              <a:spcBef>
                <a:spcPct val="50000"/>
              </a:spcBef>
            </a:pPr>
            <a:r>
              <a:rPr lang="fa-IR" sz="3500" b="1">
                <a:solidFill>
                  <a:schemeClr val="bg1"/>
                </a:solidFill>
                <a:latin typeface="Zar" pitchFamily="2" charset="-78"/>
                <a:cs typeface="Zar" pitchFamily="2" charset="-78"/>
              </a:rPr>
              <a:t>مباني تصميم گيري</a:t>
            </a:r>
            <a:endParaRPr lang="en-US" sz="3500" b="1">
              <a:solidFill>
                <a:schemeClr val="bg1"/>
              </a:solidFill>
              <a:latin typeface="Zar" pitchFamily="2" charset="-78"/>
              <a:cs typeface="Zar" pitchFamily="2" charset="-78"/>
            </a:endParaRPr>
          </a:p>
        </p:txBody>
      </p:sp>
      <p:grpSp>
        <p:nvGrpSpPr>
          <p:cNvPr id="2" name="Group 7"/>
          <p:cNvGrpSpPr>
            <a:grpSpLocks/>
          </p:cNvGrpSpPr>
          <p:nvPr/>
        </p:nvGrpSpPr>
        <p:grpSpPr bwMode="auto">
          <a:xfrm>
            <a:off x="1187450" y="2384425"/>
            <a:ext cx="7273925" cy="2779713"/>
            <a:chOff x="748" y="1502"/>
            <a:chExt cx="4582" cy="1751"/>
          </a:xfrm>
        </p:grpSpPr>
        <p:sp>
          <p:nvSpPr>
            <p:cNvPr id="98312" name="Text Box 8"/>
            <p:cNvSpPr txBox="1">
              <a:spLocks noChangeArrowheads="1"/>
            </p:cNvSpPr>
            <p:nvPr/>
          </p:nvSpPr>
          <p:spPr bwMode="auto">
            <a:xfrm>
              <a:off x="1203" y="1502"/>
              <a:ext cx="3582" cy="269"/>
            </a:xfrm>
            <a:prstGeom prst="rect">
              <a:avLst/>
            </a:prstGeom>
            <a:noFill/>
            <a:ln w="9525">
              <a:noFill/>
              <a:miter lim="800000"/>
              <a:headEnd/>
              <a:tailEnd/>
            </a:ln>
          </p:spPr>
          <p:txBody>
            <a:bodyPr>
              <a:spAutoFit/>
            </a:bodyPr>
            <a:lstStyle/>
            <a:p>
              <a:pPr algn="ctr">
                <a:spcBef>
                  <a:spcPct val="50000"/>
                </a:spcBef>
              </a:pPr>
              <a:r>
                <a:rPr lang="ar-SA" sz="2200" b="1">
                  <a:solidFill>
                    <a:srgbClr val="FF0066"/>
                  </a:solidFill>
                  <a:latin typeface="Zar" pitchFamily="2" charset="-78"/>
                  <a:cs typeface="Zar" pitchFamily="2" charset="-78"/>
                </a:rPr>
                <a:t>انواع مشكلات</a:t>
              </a:r>
              <a:r>
                <a:rPr lang="fa-IR" sz="2200" b="1">
                  <a:solidFill>
                    <a:srgbClr val="FF0066"/>
                  </a:solidFill>
                  <a:latin typeface="Zar" pitchFamily="2" charset="-78"/>
                  <a:cs typeface="Zar" pitchFamily="2" charset="-78"/>
                </a:rPr>
                <a:t>،</a:t>
              </a:r>
              <a:r>
                <a:rPr lang="ar-SA" sz="2200" b="1">
                  <a:solidFill>
                    <a:srgbClr val="FF0066"/>
                  </a:solidFill>
                  <a:latin typeface="Zar" pitchFamily="2" charset="-78"/>
                  <a:cs typeface="Zar" pitchFamily="2" charset="-78"/>
                </a:rPr>
                <a:t> نوع تصميمات و سطوح سازماني</a:t>
              </a:r>
              <a:endParaRPr lang="en-US" sz="2200" b="1">
                <a:solidFill>
                  <a:srgbClr val="FF0066"/>
                </a:solidFill>
                <a:latin typeface="Zar" pitchFamily="2" charset="-78"/>
                <a:cs typeface="Zar" pitchFamily="2" charset="-78"/>
              </a:endParaRPr>
            </a:p>
          </p:txBody>
        </p:sp>
        <p:sp>
          <p:nvSpPr>
            <p:cNvPr id="34825" name="AutoShape 9"/>
            <p:cNvSpPr>
              <a:spLocks noChangeArrowheads="1"/>
            </p:cNvSpPr>
            <p:nvPr/>
          </p:nvSpPr>
          <p:spPr bwMode="auto">
            <a:xfrm>
              <a:off x="2925" y="2205"/>
              <a:ext cx="1497" cy="816"/>
            </a:xfrm>
            <a:prstGeom prst="parallelogram">
              <a:avLst>
                <a:gd name="adj" fmla="val 45864"/>
              </a:avLst>
            </a:prstGeom>
            <a:solidFill>
              <a:srgbClr val="CCFFFF"/>
            </a:solidFill>
            <a:ln w="9525">
              <a:solidFill>
                <a:srgbClr val="0000FF"/>
              </a:solidFill>
              <a:miter lim="800000"/>
              <a:headEnd/>
              <a:tailEnd/>
            </a:ln>
            <a:effectLst>
              <a:outerShdw dist="107763" dir="18900000" algn="ctr" rotWithShape="0">
                <a:schemeClr val="bg2">
                  <a:alpha val="50000"/>
                </a:schemeClr>
              </a:outerShdw>
            </a:effectLst>
          </p:spPr>
          <p:txBody>
            <a:bodyPr wrap="none" anchor="ctr"/>
            <a:lstStyle/>
            <a:p>
              <a:pPr algn="ctr">
                <a:defRPr/>
              </a:pPr>
              <a:r>
                <a:rPr lang="fa-IR" b="1">
                  <a:solidFill>
                    <a:srgbClr val="0033CC"/>
                  </a:solidFill>
                  <a:latin typeface="Zar" pitchFamily="2" charset="-78"/>
                  <a:cs typeface="Zar" pitchFamily="2" charset="-78"/>
                </a:rPr>
                <a:t>تصميمات </a:t>
              </a:r>
            </a:p>
            <a:p>
              <a:pPr algn="ctr">
                <a:defRPr/>
              </a:pPr>
              <a:r>
                <a:rPr lang="fa-IR" b="1">
                  <a:solidFill>
                    <a:srgbClr val="0033CC"/>
                  </a:solidFill>
                  <a:latin typeface="Zar" pitchFamily="2" charset="-78"/>
                  <a:cs typeface="Zar" pitchFamily="2" charset="-78"/>
                </a:rPr>
                <a:t>غير برنامه اي</a:t>
              </a:r>
              <a:endParaRPr lang="en-US" b="1">
                <a:solidFill>
                  <a:srgbClr val="0033CC"/>
                </a:solidFill>
                <a:latin typeface="Zar" pitchFamily="2" charset="-78"/>
                <a:cs typeface="Zar" pitchFamily="2" charset="-78"/>
              </a:endParaRPr>
            </a:p>
          </p:txBody>
        </p:sp>
        <p:sp>
          <p:nvSpPr>
            <p:cNvPr id="34826" name="AutoShape 10"/>
            <p:cNvSpPr>
              <a:spLocks noChangeArrowheads="1"/>
            </p:cNvSpPr>
            <p:nvPr/>
          </p:nvSpPr>
          <p:spPr bwMode="auto">
            <a:xfrm>
              <a:off x="1701" y="2205"/>
              <a:ext cx="1497" cy="816"/>
            </a:xfrm>
            <a:prstGeom prst="parallelogram">
              <a:avLst>
                <a:gd name="adj" fmla="val 45864"/>
              </a:avLst>
            </a:prstGeom>
            <a:solidFill>
              <a:srgbClr val="FFCC99"/>
            </a:solidFill>
            <a:ln w="9525">
              <a:solidFill>
                <a:srgbClr val="993300"/>
              </a:solidFill>
              <a:miter lim="800000"/>
              <a:headEnd/>
              <a:tailEnd/>
            </a:ln>
            <a:effectLst>
              <a:outerShdw dist="107763" dir="13500000" algn="ctr" rotWithShape="0">
                <a:schemeClr val="bg2">
                  <a:alpha val="50000"/>
                </a:schemeClr>
              </a:outerShdw>
            </a:effectLst>
          </p:spPr>
          <p:txBody>
            <a:bodyPr wrap="none" anchor="ctr"/>
            <a:lstStyle/>
            <a:p>
              <a:pPr algn="ctr">
                <a:defRPr/>
              </a:pPr>
              <a:r>
                <a:rPr lang="fa-IR" b="1">
                  <a:solidFill>
                    <a:srgbClr val="CC0000"/>
                  </a:solidFill>
                  <a:latin typeface="Zar" pitchFamily="2" charset="-78"/>
                  <a:cs typeface="Zar" pitchFamily="2" charset="-78"/>
                </a:rPr>
                <a:t>تصميمات </a:t>
              </a:r>
            </a:p>
            <a:p>
              <a:pPr algn="ctr">
                <a:defRPr/>
              </a:pPr>
              <a:r>
                <a:rPr lang="fa-IR" b="1">
                  <a:solidFill>
                    <a:srgbClr val="CC0000"/>
                  </a:solidFill>
                  <a:latin typeface="Zar" pitchFamily="2" charset="-78"/>
                  <a:cs typeface="Zar" pitchFamily="2" charset="-78"/>
                </a:rPr>
                <a:t>برنامه ريزي شده</a:t>
              </a:r>
              <a:endParaRPr lang="en-US" b="1">
                <a:solidFill>
                  <a:srgbClr val="CC0000"/>
                </a:solidFill>
                <a:latin typeface="Zar" pitchFamily="2" charset="-78"/>
                <a:cs typeface="Zar" pitchFamily="2" charset="-78"/>
              </a:endParaRPr>
            </a:p>
          </p:txBody>
        </p:sp>
        <p:sp>
          <p:nvSpPr>
            <p:cNvPr id="98315" name="Text Box 11"/>
            <p:cNvSpPr txBox="1">
              <a:spLocks noChangeArrowheads="1"/>
            </p:cNvSpPr>
            <p:nvPr/>
          </p:nvSpPr>
          <p:spPr bwMode="auto">
            <a:xfrm>
              <a:off x="4377" y="2432"/>
              <a:ext cx="953" cy="231"/>
            </a:xfrm>
            <a:prstGeom prst="rect">
              <a:avLst/>
            </a:prstGeom>
            <a:noFill/>
            <a:ln w="9525">
              <a:noFill/>
              <a:miter lim="800000"/>
              <a:headEnd/>
              <a:tailEnd/>
            </a:ln>
          </p:spPr>
          <p:txBody>
            <a:bodyPr>
              <a:spAutoFit/>
            </a:bodyPr>
            <a:lstStyle/>
            <a:p>
              <a:pPr algn="ctr">
                <a:spcBef>
                  <a:spcPct val="50000"/>
                </a:spcBef>
              </a:pPr>
              <a:r>
                <a:rPr lang="fa-IR" b="1">
                  <a:solidFill>
                    <a:srgbClr val="008000"/>
                  </a:solidFill>
                  <a:latin typeface="Zar" pitchFamily="2" charset="-78"/>
                  <a:cs typeface="Zar" pitchFamily="2" charset="-78"/>
                </a:rPr>
                <a:t>سطح در سازمان</a:t>
              </a:r>
              <a:endParaRPr lang="en-US" b="1">
                <a:solidFill>
                  <a:srgbClr val="008000"/>
                </a:solidFill>
                <a:latin typeface="Zar" pitchFamily="2" charset="-78"/>
                <a:cs typeface="Zar" pitchFamily="2" charset="-78"/>
              </a:endParaRPr>
            </a:p>
          </p:txBody>
        </p:sp>
        <p:sp>
          <p:nvSpPr>
            <p:cNvPr id="98316" name="Text Box 12"/>
            <p:cNvSpPr txBox="1">
              <a:spLocks noChangeArrowheads="1"/>
            </p:cNvSpPr>
            <p:nvPr/>
          </p:nvSpPr>
          <p:spPr bwMode="auto">
            <a:xfrm>
              <a:off x="748" y="2432"/>
              <a:ext cx="953" cy="231"/>
            </a:xfrm>
            <a:prstGeom prst="rect">
              <a:avLst/>
            </a:prstGeom>
            <a:noFill/>
            <a:ln w="9525">
              <a:noFill/>
              <a:miter lim="800000"/>
              <a:headEnd/>
              <a:tailEnd/>
            </a:ln>
          </p:spPr>
          <p:txBody>
            <a:bodyPr>
              <a:spAutoFit/>
            </a:bodyPr>
            <a:lstStyle/>
            <a:p>
              <a:pPr algn="ctr">
                <a:spcBef>
                  <a:spcPct val="50000"/>
                </a:spcBef>
              </a:pPr>
              <a:r>
                <a:rPr lang="fa-IR" b="1">
                  <a:solidFill>
                    <a:srgbClr val="008000"/>
                  </a:solidFill>
                  <a:latin typeface="Zar" pitchFamily="2" charset="-78"/>
                  <a:cs typeface="Zar" pitchFamily="2" charset="-78"/>
                </a:rPr>
                <a:t>نوع مشکل</a:t>
              </a:r>
              <a:endParaRPr lang="en-US" b="1">
                <a:solidFill>
                  <a:srgbClr val="008000"/>
                </a:solidFill>
                <a:latin typeface="Zar" pitchFamily="2" charset="-78"/>
                <a:cs typeface="Zar" pitchFamily="2" charset="-78"/>
              </a:endParaRPr>
            </a:p>
          </p:txBody>
        </p:sp>
        <p:sp>
          <p:nvSpPr>
            <p:cNvPr id="98317" name="Text Box 13"/>
            <p:cNvSpPr txBox="1">
              <a:spLocks noChangeArrowheads="1"/>
            </p:cNvSpPr>
            <p:nvPr/>
          </p:nvSpPr>
          <p:spPr bwMode="auto">
            <a:xfrm>
              <a:off x="793" y="1933"/>
              <a:ext cx="953" cy="231"/>
            </a:xfrm>
            <a:prstGeom prst="rect">
              <a:avLst/>
            </a:prstGeom>
            <a:noFill/>
            <a:ln w="9525">
              <a:noFill/>
              <a:miter lim="800000"/>
              <a:headEnd/>
              <a:tailEnd/>
            </a:ln>
          </p:spPr>
          <p:txBody>
            <a:bodyPr>
              <a:spAutoFit/>
            </a:bodyPr>
            <a:lstStyle/>
            <a:p>
              <a:pPr algn="ctr">
                <a:spcBef>
                  <a:spcPct val="50000"/>
                </a:spcBef>
              </a:pPr>
              <a:r>
                <a:rPr lang="fa-IR" b="1">
                  <a:solidFill>
                    <a:srgbClr val="FF3300"/>
                  </a:solidFill>
                  <a:latin typeface="Zar" pitchFamily="2" charset="-78"/>
                  <a:cs typeface="Zar" pitchFamily="2" charset="-78"/>
                </a:rPr>
                <a:t>با ساختار بد</a:t>
              </a:r>
              <a:endParaRPr lang="en-US" b="1">
                <a:solidFill>
                  <a:srgbClr val="FF3300"/>
                </a:solidFill>
                <a:latin typeface="Zar" pitchFamily="2" charset="-78"/>
                <a:cs typeface="Zar" pitchFamily="2" charset="-78"/>
              </a:endParaRPr>
            </a:p>
          </p:txBody>
        </p:sp>
        <p:sp>
          <p:nvSpPr>
            <p:cNvPr id="98318" name="Text Box 14"/>
            <p:cNvSpPr txBox="1">
              <a:spLocks noChangeArrowheads="1"/>
            </p:cNvSpPr>
            <p:nvPr/>
          </p:nvSpPr>
          <p:spPr bwMode="auto">
            <a:xfrm>
              <a:off x="793" y="3022"/>
              <a:ext cx="953" cy="231"/>
            </a:xfrm>
            <a:prstGeom prst="rect">
              <a:avLst/>
            </a:prstGeom>
            <a:noFill/>
            <a:ln w="9525">
              <a:noFill/>
              <a:miter lim="800000"/>
              <a:headEnd/>
              <a:tailEnd/>
            </a:ln>
          </p:spPr>
          <p:txBody>
            <a:bodyPr>
              <a:spAutoFit/>
            </a:bodyPr>
            <a:lstStyle/>
            <a:p>
              <a:pPr algn="ctr">
                <a:spcBef>
                  <a:spcPct val="50000"/>
                </a:spcBef>
              </a:pPr>
              <a:r>
                <a:rPr lang="fa-IR" b="1">
                  <a:solidFill>
                    <a:srgbClr val="0066FF"/>
                  </a:solidFill>
                  <a:latin typeface="Zar" pitchFamily="2" charset="-78"/>
                  <a:cs typeface="Zar" pitchFamily="2" charset="-78"/>
                </a:rPr>
                <a:t>با ساختار خوب</a:t>
              </a:r>
              <a:endParaRPr lang="en-US" b="1">
                <a:solidFill>
                  <a:srgbClr val="0066FF"/>
                </a:solidFill>
                <a:latin typeface="Zar" pitchFamily="2" charset="-78"/>
                <a:cs typeface="Zar" pitchFamily="2" charset="-78"/>
              </a:endParaRPr>
            </a:p>
          </p:txBody>
        </p:sp>
        <p:sp>
          <p:nvSpPr>
            <p:cNvPr id="98319" name="Text Box 15"/>
            <p:cNvSpPr txBox="1">
              <a:spLocks noChangeArrowheads="1"/>
            </p:cNvSpPr>
            <p:nvPr/>
          </p:nvSpPr>
          <p:spPr bwMode="auto">
            <a:xfrm>
              <a:off x="4376" y="1933"/>
              <a:ext cx="953" cy="231"/>
            </a:xfrm>
            <a:prstGeom prst="rect">
              <a:avLst/>
            </a:prstGeom>
            <a:noFill/>
            <a:ln w="9525">
              <a:noFill/>
              <a:miter lim="800000"/>
              <a:headEnd/>
              <a:tailEnd/>
            </a:ln>
          </p:spPr>
          <p:txBody>
            <a:bodyPr>
              <a:spAutoFit/>
            </a:bodyPr>
            <a:lstStyle/>
            <a:p>
              <a:pPr algn="ctr">
                <a:spcBef>
                  <a:spcPct val="50000"/>
                </a:spcBef>
              </a:pPr>
              <a:r>
                <a:rPr lang="fa-IR" b="1">
                  <a:solidFill>
                    <a:srgbClr val="FF3399"/>
                  </a:solidFill>
                  <a:latin typeface="Zar" pitchFamily="2" charset="-78"/>
                  <a:cs typeface="Zar" pitchFamily="2" charset="-78"/>
                </a:rPr>
                <a:t>بالا</a:t>
              </a:r>
              <a:endParaRPr lang="en-US" b="1">
                <a:solidFill>
                  <a:srgbClr val="FF3399"/>
                </a:solidFill>
                <a:latin typeface="Zar" pitchFamily="2" charset="-78"/>
                <a:cs typeface="Zar" pitchFamily="2" charset="-78"/>
              </a:endParaRPr>
            </a:p>
          </p:txBody>
        </p:sp>
        <p:sp>
          <p:nvSpPr>
            <p:cNvPr id="98320" name="Text Box 16"/>
            <p:cNvSpPr txBox="1">
              <a:spLocks noChangeArrowheads="1"/>
            </p:cNvSpPr>
            <p:nvPr/>
          </p:nvSpPr>
          <p:spPr bwMode="auto">
            <a:xfrm>
              <a:off x="4377" y="2972"/>
              <a:ext cx="953" cy="231"/>
            </a:xfrm>
            <a:prstGeom prst="rect">
              <a:avLst/>
            </a:prstGeom>
            <a:noFill/>
            <a:ln w="9525">
              <a:noFill/>
              <a:miter lim="800000"/>
              <a:headEnd/>
              <a:tailEnd/>
            </a:ln>
          </p:spPr>
          <p:txBody>
            <a:bodyPr>
              <a:spAutoFit/>
            </a:bodyPr>
            <a:lstStyle/>
            <a:p>
              <a:pPr algn="ctr">
                <a:spcBef>
                  <a:spcPct val="50000"/>
                </a:spcBef>
              </a:pPr>
              <a:r>
                <a:rPr lang="fa-IR" b="1">
                  <a:solidFill>
                    <a:srgbClr val="CC3300"/>
                  </a:solidFill>
                  <a:latin typeface="Zar" pitchFamily="2" charset="-78"/>
                  <a:cs typeface="Zar" pitchFamily="2" charset="-78"/>
                </a:rPr>
                <a:t>پايين تر</a:t>
              </a:r>
              <a:endParaRPr lang="en-US" b="1">
                <a:solidFill>
                  <a:srgbClr val="CC3300"/>
                </a:solidFill>
                <a:latin typeface="Zar" pitchFamily="2" charset="-78"/>
                <a:cs typeface="Zar" pitchFamily="2" charset="-78"/>
              </a:endParaRPr>
            </a:p>
          </p:txBody>
        </p:sp>
        <p:sp>
          <p:nvSpPr>
            <p:cNvPr id="98321" name="Line 17"/>
            <p:cNvSpPr>
              <a:spLocks noChangeShapeType="1"/>
            </p:cNvSpPr>
            <p:nvPr/>
          </p:nvSpPr>
          <p:spPr bwMode="auto">
            <a:xfrm>
              <a:off x="1247" y="2659"/>
              <a:ext cx="0" cy="317"/>
            </a:xfrm>
            <a:prstGeom prst="line">
              <a:avLst/>
            </a:prstGeom>
            <a:noFill/>
            <a:ln w="22225">
              <a:solidFill>
                <a:srgbClr val="800080"/>
              </a:solidFill>
              <a:round/>
              <a:headEnd/>
              <a:tailEnd type="stealth" w="lg" len="lg"/>
            </a:ln>
          </p:spPr>
          <p:txBody>
            <a:bodyPr/>
            <a:lstStyle/>
            <a:p>
              <a:endParaRPr lang="en-US"/>
            </a:p>
          </p:txBody>
        </p:sp>
        <p:sp>
          <p:nvSpPr>
            <p:cNvPr id="98322" name="Line 18"/>
            <p:cNvSpPr>
              <a:spLocks noChangeShapeType="1"/>
            </p:cNvSpPr>
            <p:nvPr/>
          </p:nvSpPr>
          <p:spPr bwMode="auto">
            <a:xfrm>
              <a:off x="4876" y="2659"/>
              <a:ext cx="0" cy="317"/>
            </a:xfrm>
            <a:prstGeom prst="line">
              <a:avLst/>
            </a:prstGeom>
            <a:noFill/>
            <a:ln w="22225">
              <a:solidFill>
                <a:srgbClr val="800080"/>
              </a:solidFill>
              <a:round/>
              <a:headEnd/>
              <a:tailEnd type="stealth" w="lg" len="lg"/>
            </a:ln>
          </p:spPr>
          <p:txBody>
            <a:bodyPr/>
            <a:lstStyle/>
            <a:p>
              <a:endParaRPr lang="en-US"/>
            </a:p>
          </p:txBody>
        </p:sp>
        <p:sp>
          <p:nvSpPr>
            <p:cNvPr id="98323" name="Line 19"/>
            <p:cNvSpPr>
              <a:spLocks noChangeShapeType="1"/>
            </p:cNvSpPr>
            <p:nvPr/>
          </p:nvSpPr>
          <p:spPr bwMode="auto">
            <a:xfrm>
              <a:off x="1247" y="2161"/>
              <a:ext cx="0" cy="317"/>
            </a:xfrm>
            <a:prstGeom prst="line">
              <a:avLst/>
            </a:prstGeom>
            <a:noFill/>
            <a:ln w="22225">
              <a:solidFill>
                <a:srgbClr val="800080"/>
              </a:solidFill>
              <a:round/>
              <a:headEnd type="stealth" w="lg" len="lg"/>
              <a:tailEnd type="none" w="lg" len="lg"/>
            </a:ln>
          </p:spPr>
          <p:txBody>
            <a:bodyPr/>
            <a:lstStyle/>
            <a:p>
              <a:endParaRPr lang="en-US"/>
            </a:p>
          </p:txBody>
        </p:sp>
        <p:sp>
          <p:nvSpPr>
            <p:cNvPr id="98324" name="Line 20"/>
            <p:cNvSpPr>
              <a:spLocks noChangeShapeType="1"/>
            </p:cNvSpPr>
            <p:nvPr/>
          </p:nvSpPr>
          <p:spPr bwMode="auto">
            <a:xfrm>
              <a:off x="4876" y="2160"/>
              <a:ext cx="0" cy="317"/>
            </a:xfrm>
            <a:prstGeom prst="line">
              <a:avLst/>
            </a:prstGeom>
            <a:noFill/>
            <a:ln w="22225">
              <a:solidFill>
                <a:srgbClr val="800080"/>
              </a:solidFill>
              <a:round/>
              <a:headEnd type="stealth" w="lg" len="lg"/>
              <a:tailEnd type="none" w="lg" len="lg"/>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blinds(horizontal)">
                                      <p:cBhvr>
                                        <p:cTn id="7" dur="500"/>
                                        <p:tgtEl>
                                          <p:spTgt spid="348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4821"/>
                                        </p:tgtEl>
                                        <p:attrNameLst>
                                          <p:attrName>style.visibility</p:attrName>
                                        </p:attrNameLst>
                                      </p:cBhvr>
                                      <p:to>
                                        <p:strVal val="visible"/>
                                      </p:to>
                                    </p:set>
                                    <p:animEffect transition="in" filter="blinds(horizontal)">
                                      <p:cBhvr>
                                        <p:cTn id="10" dur="500"/>
                                        <p:tgtEl>
                                          <p:spTgt spid="3482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P spid="348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fa-IR" smtClean="0">
                <a:latin typeface="Times New Roman" pitchFamily="18" charset="0"/>
                <a:cs typeface="Times New Roman" pitchFamily="18" charset="0"/>
              </a:rPr>
              <a:t/>
            </a:r>
            <a:br>
              <a:rPr lang="fa-IR" smtClean="0">
                <a:latin typeface="Times New Roman" pitchFamily="18" charset="0"/>
                <a:cs typeface="Times New Roman" pitchFamily="18" charset="0"/>
              </a:rPr>
            </a:br>
            <a:r>
              <a:rPr lang="fa-IR" smtClean="0">
                <a:latin typeface="Times New Roman" pitchFamily="18" charset="0"/>
                <a:cs typeface="Times New Roman" pitchFamily="18" charset="0"/>
              </a:rPr>
              <a:t/>
            </a:r>
            <a:br>
              <a:rPr lang="fa-IR" smtClean="0">
                <a:latin typeface="Times New Roman" pitchFamily="18" charset="0"/>
                <a:cs typeface="Times New Roman" pitchFamily="18" charset="0"/>
              </a:rPr>
            </a:br>
            <a:r>
              <a:rPr lang="fa-IR" smtClean="0">
                <a:latin typeface="Times New Roman" pitchFamily="18" charset="0"/>
                <a:cs typeface="Times New Roman" pitchFamily="18" charset="0"/>
              </a:rPr>
              <a:t>تجزیه و تحلیل اطلاعات</a:t>
            </a:r>
            <a:br>
              <a:rPr lang="fa-IR" smtClean="0">
                <a:latin typeface="Times New Roman" pitchFamily="18" charset="0"/>
                <a:cs typeface="Times New Roman" pitchFamily="18" charset="0"/>
              </a:rPr>
            </a:br>
            <a:endParaRPr lang="en-GB" smtClean="0">
              <a:latin typeface="Times New Roman" pitchFamily="18" charset="0"/>
              <a:cs typeface="Times New Roman" pitchFamily="18" charset="0"/>
            </a:endParaRPr>
          </a:p>
        </p:txBody>
      </p:sp>
      <p:sp>
        <p:nvSpPr>
          <p:cNvPr id="16387" name="Rectangle 2"/>
          <p:cNvSpPr>
            <a:spLocks noChangeArrowheads="1"/>
          </p:cNvSpPr>
          <p:nvPr/>
        </p:nvSpPr>
        <p:spPr bwMode="auto">
          <a:xfrm>
            <a:off x="762000" y="2274888"/>
            <a:ext cx="8153400" cy="3540125"/>
          </a:xfrm>
          <a:prstGeom prst="rect">
            <a:avLst/>
          </a:prstGeom>
          <a:noFill/>
          <a:ln w="9525">
            <a:noFill/>
            <a:miter lim="800000"/>
            <a:headEnd/>
            <a:tailEnd/>
          </a:ln>
        </p:spPr>
        <p:txBody>
          <a:bodyPr>
            <a:spAutoFit/>
          </a:bodyPr>
          <a:lstStyle/>
          <a:p>
            <a:pPr algn="just" rtl="1"/>
            <a:r>
              <a:rPr lang="fa-IR" sz="3200"/>
              <a:t>مهم ترین ابزارهاي مورد استفاده در این مرحله عبارتند از:</a:t>
            </a:r>
          </a:p>
          <a:p>
            <a:pPr algn="just" rtl="1">
              <a:buFont typeface="Arial" charset="0"/>
              <a:buChar char="•"/>
            </a:pPr>
            <a:r>
              <a:rPr lang="fa-IR" sz="3200"/>
              <a:t>بارش افکار (طوفان فکري)</a:t>
            </a:r>
          </a:p>
          <a:p>
            <a:pPr algn="just" rtl="1">
              <a:buFont typeface="Arial" charset="0"/>
              <a:buChar char="•"/>
            </a:pPr>
            <a:r>
              <a:rPr lang="fa-IR" sz="3200"/>
              <a:t>شبکه علیت </a:t>
            </a:r>
          </a:p>
          <a:p>
            <a:pPr algn="just" rtl="1">
              <a:buFont typeface="Arial" charset="0"/>
              <a:buChar char="•"/>
            </a:pPr>
            <a:r>
              <a:rPr lang="fa-IR" sz="3200"/>
              <a:t>نمودار علت و معلول (استخوان ماهی)</a:t>
            </a:r>
          </a:p>
          <a:p>
            <a:pPr algn="just" rtl="1">
              <a:buFont typeface="Arial" charset="0"/>
              <a:buChar char="•"/>
            </a:pPr>
            <a:endParaRPr lang="fa-IR" sz="3200"/>
          </a:p>
          <a:p>
            <a:pPr algn="just" rtl="1"/>
            <a:r>
              <a:rPr lang="fa-IR" sz="3200"/>
              <a:t>نمودار علت و معلول و شبکه علیت، هر دو ابزاري براي شناسایی علل مشکلات می باشند. </a:t>
            </a:r>
            <a:endParaRPr lang="en-GB" sz="320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p:txBody>
          <a:bodyPr/>
          <a:lstStyle/>
          <a:p>
            <a:endParaRPr lang="fa-IR" smtClean="0"/>
          </a:p>
        </p:txBody>
      </p:sp>
      <p:sp>
        <p:nvSpPr>
          <p:cNvPr id="99331" name="Rectangle 3"/>
          <p:cNvSpPr>
            <a:spLocks noGrp="1" noChangeArrowheads="1"/>
          </p:cNvSpPr>
          <p:nvPr>
            <p:ph type="subTitle" idx="1"/>
          </p:nvPr>
        </p:nvSpPr>
        <p:spPr/>
        <p:txBody>
          <a:bodyPr/>
          <a:lstStyle/>
          <a:p>
            <a:endParaRPr lang="fa-IR" smtClean="0"/>
          </a:p>
        </p:txBody>
      </p:sp>
      <p:pic>
        <p:nvPicPr>
          <p:cNvPr id="99332"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8917" name="Text Box 5"/>
          <p:cNvSpPr txBox="1">
            <a:spLocks noChangeArrowheads="1"/>
          </p:cNvSpPr>
          <p:nvPr/>
        </p:nvSpPr>
        <p:spPr bwMode="auto">
          <a:xfrm>
            <a:off x="1619250" y="1628775"/>
            <a:ext cx="6265863" cy="3536950"/>
          </a:xfrm>
          <a:prstGeom prst="rect">
            <a:avLst/>
          </a:prstGeom>
          <a:noFill/>
          <a:ln w="9525">
            <a:noFill/>
            <a:miter lim="800000"/>
            <a:headEnd/>
            <a:tailEnd/>
          </a:ln>
        </p:spPr>
        <p:txBody>
          <a:bodyPr>
            <a:spAutoFit/>
          </a:bodyPr>
          <a:lstStyle/>
          <a:p>
            <a:pPr algn="r" rtl="1"/>
            <a:r>
              <a:rPr lang="fa-IR" sz="2900" b="1">
                <a:solidFill>
                  <a:srgbClr val="006600"/>
                </a:solidFill>
                <a:latin typeface="Times New Roman" pitchFamily="18" charset="0"/>
                <a:cs typeface="Zar" pitchFamily="2" charset="-78"/>
              </a:rPr>
              <a:t>تصميم</a:t>
            </a:r>
            <a:r>
              <a:rPr lang="en-US" sz="2900" b="1">
                <a:solidFill>
                  <a:srgbClr val="006600"/>
                </a:solidFill>
                <a:latin typeface="Times New Roman" pitchFamily="18" charset="0"/>
                <a:cs typeface="Zar" pitchFamily="2" charset="-78"/>
              </a:rPr>
              <a:t>‌</a:t>
            </a:r>
            <a:r>
              <a:rPr lang="fa-IR" sz="2900" b="1">
                <a:solidFill>
                  <a:srgbClr val="006600"/>
                </a:solidFill>
                <a:latin typeface="Times New Roman" pitchFamily="18" charset="0"/>
                <a:cs typeface="Zar" pitchFamily="2" charset="-78"/>
              </a:rPr>
              <a:t>گيري گروهي </a:t>
            </a:r>
          </a:p>
          <a:p>
            <a:pPr algn="r" rtl="1"/>
            <a:endParaRPr lang="fa-IR" sz="2900" b="1">
              <a:solidFill>
                <a:schemeClr val="accent2"/>
              </a:solidFill>
              <a:latin typeface="Times New Roman" pitchFamily="18" charset="0"/>
              <a:cs typeface="Zar" pitchFamily="2" charset="-78"/>
            </a:endParaRPr>
          </a:p>
          <a:p>
            <a:pPr algn="r" rtl="1">
              <a:buFontTx/>
              <a:buBlip>
                <a:blip r:embed="rId4"/>
              </a:buBlip>
            </a:pPr>
            <a:r>
              <a:rPr lang="fa-IR" sz="2400" b="1">
                <a:solidFill>
                  <a:schemeClr val="accent2"/>
                </a:solidFill>
                <a:latin typeface="Times New Roman" pitchFamily="18" charset="0"/>
                <a:cs typeface="Zar" pitchFamily="2" charset="-78"/>
              </a:rPr>
              <a:t> </a:t>
            </a:r>
            <a:r>
              <a:rPr lang="fa-IR" sz="2800" b="1">
                <a:solidFill>
                  <a:schemeClr val="accent2"/>
                </a:solidFill>
                <a:latin typeface="Times New Roman" pitchFamily="18" charset="0"/>
                <a:cs typeface="Zar" pitchFamily="2" charset="-78"/>
              </a:rPr>
              <a:t>مطالعات نشان مي</a:t>
            </a:r>
            <a:r>
              <a:rPr lang="en-US" sz="2800" b="1">
                <a:solidFill>
                  <a:schemeClr val="accent2"/>
                </a:solidFill>
                <a:latin typeface="Times New Roman" pitchFamily="18" charset="0"/>
                <a:cs typeface="Zar" pitchFamily="2" charset="-78"/>
              </a:rPr>
              <a:t>‌</a:t>
            </a:r>
            <a:r>
              <a:rPr lang="fa-IR" sz="2800" b="1">
                <a:solidFill>
                  <a:schemeClr val="accent2"/>
                </a:solidFill>
                <a:latin typeface="Times New Roman" pitchFamily="18" charset="0"/>
                <a:cs typeface="Zar" pitchFamily="2" charset="-78"/>
              </a:rPr>
              <a:t>دهد كه مديران بيش از 40 در صد از وقت خود را در جلسات مي</a:t>
            </a:r>
            <a:r>
              <a:rPr lang="en-US" sz="2800" b="1">
                <a:solidFill>
                  <a:schemeClr val="accent2"/>
                </a:solidFill>
                <a:latin typeface="Times New Roman" pitchFamily="18" charset="0"/>
                <a:cs typeface="Zar" pitchFamily="2" charset="-78"/>
              </a:rPr>
              <a:t>‌</a:t>
            </a:r>
            <a:r>
              <a:rPr lang="fa-IR" sz="2800" b="1">
                <a:solidFill>
                  <a:schemeClr val="accent2"/>
                </a:solidFill>
                <a:latin typeface="Times New Roman" pitchFamily="18" charset="0"/>
                <a:cs typeface="Zar" pitchFamily="2" charset="-78"/>
              </a:rPr>
              <a:t>گذارنند. </a:t>
            </a:r>
          </a:p>
          <a:p>
            <a:pPr algn="r" rtl="1"/>
            <a:endParaRPr lang="fa-IR" sz="2800" b="1">
              <a:solidFill>
                <a:schemeClr val="accent2"/>
              </a:solidFill>
              <a:latin typeface="Times New Roman" pitchFamily="18" charset="0"/>
              <a:cs typeface="Zar" pitchFamily="2" charset="-78"/>
            </a:endParaRPr>
          </a:p>
          <a:p>
            <a:pPr algn="r" rtl="1">
              <a:buFontTx/>
              <a:buBlip>
                <a:blip r:embed="rId4"/>
              </a:buBlip>
            </a:pPr>
            <a:r>
              <a:rPr lang="fa-IR" sz="2800" b="1">
                <a:solidFill>
                  <a:schemeClr val="accent2"/>
                </a:solidFill>
                <a:latin typeface="Times New Roman" pitchFamily="18" charset="0"/>
                <a:cs typeface="Zar" pitchFamily="2" charset="-78"/>
              </a:rPr>
              <a:t> بدون شك، بيشتر وقتشان صرف تعريف مشكلات، پيدا كردن راه حل</a:t>
            </a:r>
            <a:r>
              <a:rPr lang="en-US" sz="2800" b="1">
                <a:solidFill>
                  <a:schemeClr val="accent2"/>
                </a:solidFill>
                <a:latin typeface="Times New Roman" pitchFamily="18" charset="0"/>
                <a:cs typeface="Zar" pitchFamily="2" charset="-78"/>
              </a:rPr>
              <a:t>‌</a:t>
            </a:r>
            <a:r>
              <a:rPr lang="fa-IR" sz="2800" b="1">
                <a:solidFill>
                  <a:schemeClr val="accent2"/>
                </a:solidFill>
                <a:latin typeface="Times New Roman" pitchFamily="18" charset="0"/>
                <a:cs typeface="Zar" pitchFamily="2" charset="-78"/>
              </a:rPr>
              <a:t>هايي براي آنها و تعيين ابزار به كار بستن اين راه حل ها مي</a:t>
            </a:r>
            <a:r>
              <a:rPr lang="en-US" sz="2800" b="1">
                <a:solidFill>
                  <a:schemeClr val="accent2"/>
                </a:solidFill>
                <a:latin typeface="Times New Roman" pitchFamily="18" charset="0"/>
                <a:cs typeface="Zar" pitchFamily="2" charset="-78"/>
              </a:rPr>
              <a:t>‌</a:t>
            </a:r>
            <a:r>
              <a:rPr lang="fa-IR" sz="2800" b="1">
                <a:solidFill>
                  <a:schemeClr val="accent2"/>
                </a:solidFill>
                <a:latin typeface="Times New Roman" pitchFamily="18" charset="0"/>
                <a:cs typeface="Zar" pitchFamily="2" charset="-78"/>
              </a:rPr>
              <a:t>شود.</a:t>
            </a:r>
            <a:endParaRPr lang="en-US" sz="2800" b="1">
              <a:solidFill>
                <a:schemeClr val="accent2"/>
              </a:solidFill>
              <a:latin typeface="Times New Roman" pitchFamily="18" charset="0"/>
              <a:cs typeface="Zar" pitchFamily="2" charset="-78"/>
            </a:endParaRPr>
          </a:p>
        </p:txBody>
      </p:sp>
      <p:sp>
        <p:nvSpPr>
          <p:cNvPr id="38918" name="Text Box 6"/>
          <p:cNvSpPr txBox="1">
            <a:spLocks noChangeArrowheads="1"/>
          </p:cNvSpPr>
          <p:nvPr/>
        </p:nvSpPr>
        <p:spPr bwMode="auto">
          <a:xfrm>
            <a:off x="3851275" y="188913"/>
            <a:ext cx="4897438" cy="625475"/>
          </a:xfrm>
          <a:prstGeom prst="rect">
            <a:avLst/>
          </a:prstGeom>
          <a:noFill/>
          <a:ln w="9525">
            <a:noFill/>
            <a:miter lim="800000"/>
            <a:headEnd/>
            <a:tailEnd/>
          </a:ln>
        </p:spPr>
        <p:txBody>
          <a:bodyPr>
            <a:spAutoFit/>
          </a:bodyPr>
          <a:lstStyle/>
          <a:p>
            <a:pPr>
              <a:spcBef>
                <a:spcPct val="50000"/>
              </a:spcBef>
            </a:pPr>
            <a:r>
              <a:rPr lang="fa-IR" sz="3500" b="1">
                <a:solidFill>
                  <a:schemeClr val="bg1"/>
                </a:solidFill>
                <a:latin typeface="Zar" pitchFamily="2" charset="-78"/>
                <a:cs typeface="Zar" pitchFamily="2" charset="-78"/>
              </a:rPr>
              <a:t>مباني تصميم گيري</a:t>
            </a:r>
            <a:endParaRPr lang="en-US" sz="3500" b="1">
              <a:solidFill>
                <a:schemeClr val="bg1"/>
              </a:solidFill>
              <a:latin typeface="Zar" pitchFamily="2" charset="-78"/>
              <a:cs typeface="Zar" pitchFamily="2" charset="-78"/>
            </a:endParaRPr>
          </a:p>
        </p:txBody>
      </p:sp>
      <p:pic>
        <p:nvPicPr>
          <p:cNvPr id="99335" name="Picture 7" descr="47"/>
          <p:cNvPicPr>
            <a:picLocks noChangeAspect="1" noChangeArrowheads="1"/>
          </p:cNvPicPr>
          <p:nvPr/>
        </p:nvPicPr>
        <p:blipFill>
          <a:blip r:embed="rId5"/>
          <a:srcRect/>
          <a:stretch>
            <a:fillRect/>
          </a:stretch>
        </p:blipFill>
        <p:spPr bwMode="auto">
          <a:xfrm>
            <a:off x="1258888" y="5229225"/>
            <a:ext cx="1866900" cy="124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blinds(horizontal)">
                                      <p:cBhvr>
                                        <p:cTn id="7" dur="500"/>
                                        <p:tgtEl>
                                          <p:spTgt spid="389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8917"/>
                                        </p:tgtEl>
                                        <p:attrNameLst>
                                          <p:attrName>style.visibility</p:attrName>
                                        </p:attrNameLst>
                                      </p:cBhvr>
                                      <p:to>
                                        <p:strVal val="visible"/>
                                      </p:to>
                                    </p:set>
                                    <p:animEffect transition="in" filter="blinds(horizontal)">
                                      <p:cBhvr>
                                        <p:cTn id="10"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38918"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p:txBody>
          <a:bodyPr/>
          <a:lstStyle/>
          <a:p>
            <a:endParaRPr lang="fa-IR" smtClean="0"/>
          </a:p>
        </p:txBody>
      </p:sp>
      <p:sp>
        <p:nvSpPr>
          <p:cNvPr id="100355" name="Rectangle 3"/>
          <p:cNvSpPr>
            <a:spLocks noGrp="1" noChangeArrowheads="1"/>
          </p:cNvSpPr>
          <p:nvPr>
            <p:ph type="subTitle" idx="1"/>
          </p:nvPr>
        </p:nvSpPr>
        <p:spPr/>
        <p:txBody>
          <a:bodyPr/>
          <a:lstStyle/>
          <a:p>
            <a:endParaRPr lang="fa-IR" smtClean="0"/>
          </a:p>
        </p:txBody>
      </p:sp>
      <p:pic>
        <p:nvPicPr>
          <p:cNvPr id="100356"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0965" name="Text Box 5"/>
          <p:cNvSpPr txBox="1">
            <a:spLocks noChangeArrowheads="1"/>
          </p:cNvSpPr>
          <p:nvPr/>
        </p:nvSpPr>
        <p:spPr bwMode="auto">
          <a:xfrm>
            <a:off x="1258888" y="1628775"/>
            <a:ext cx="6626225" cy="3536950"/>
          </a:xfrm>
          <a:prstGeom prst="rect">
            <a:avLst/>
          </a:prstGeom>
          <a:noFill/>
          <a:ln w="9525">
            <a:noFill/>
            <a:miter lim="800000"/>
            <a:headEnd/>
            <a:tailEnd/>
          </a:ln>
        </p:spPr>
        <p:txBody>
          <a:bodyPr>
            <a:spAutoFit/>
          </a:bodyPr>
          <a:lstStyle/>
          <a:p>
            <a:pPr algn="r" rtl="1"/>
            <a:r>
              <a:rPr lang="fa-IR" sz="2900" b="1">
                <a:solidFill>
                  <a:srgbClr val="006600"/>
                </a:solidFill>
                <a:latin typeface="Times New Roman" pitchFamily="18" charset="0"/>
                <a:cs typeface="Zar" pitchFamily="2" charset="-78"/>
              </a:rPr>
              <a:t>مزيت تصميم</a:t>
            </a:r>
            <a:r>
              <a:rPr lang="en-US" sz="2900" b="1">
                <a:solidFill>
                  <a:srgbClr val="006600"/>
                </a:solidFill>
                <a:latin typeface="Times New Roman" pitchFamily="18" charset="0"/>
                <a:cs typeface="Zar" pitchFamily="2" charset="-78"/>
              </a:rPr>
              <a:t>‌</a:t>
            </a:r>
            <a:r>
              <a:rPr lang="fa-IR" sz="2900" b="1">
                <a:solidFill>
                  <a:srgbClr val="006600"/>
                </a:solidFill>
                <a:latin typeface="Times New Roman" pitchFamily="18" charset="0"/>
                <a:cs typeface="Zar" pitchFamily="2" charset="-78"/>
              </a:rPr>
              <a:t>گيري گروهي</a:t>
            </a:r>
            <a:r>
              <a:rPr lang="fa-IR" sz="2000" b="1">
                <a:latin typeface="Zar" pitchFamily="2" charset="-78"/>
                <a:cs typeface="Zar" pitchFamily="2" charset="-78"/>
              </a:rPr>
              <a:t> </a:t>
            </a:r>
          </a:p>
          <a:p>
            <a:pPr algn="r" rtl="1"/>
            <a:endParaRPr lang="fa-IR" sz="2900" b="1">
              <a:solidFill>
                <a:schemeClr val="accent2"/>
              </a:solidFill>
              <a:latin typeface="Times New Roman" pitchFamily="18" charset="0"/>
              <a:cs typeface="Zar" pitchFamily="2" charset="-78"/>
            </a:endParaRPr>
          </a:p>
          <a:p>
            <a:pPr algn="r" rtl="1">
              <a:buFontTx/>
              <a:buBlip>
                <a:blip r:embed="rId4"/>
              </a:buBlip>
            </a:pPr>
            <a:r>
              <a:rPr lang="fa-IR" sz="2800" b="1">
                <a:solidFill>
                  <a:schemeClr val="accent2"/>
                </a:solidFill>
                <a:latin typeface="Times New Roman" pitchFamily="18" charset="0"/>
                <a:cs typeface="Zar" pitchFamily="2" charset="-78"/>
              </a:rPr>
              <a:t> تصميمات گروهي اطلاعات كامل</a:t>
            </a:r>
            <a:r>
              <a:rPr lang="en-US" sz="2800" b="1">
                <a:solidFill>
                  <a:schemeClr val="accent2"/>
                </a:solidFill>
                <a:latin typeface="Times New Roman" pitchFamily="18" charset="0"/>
                <a:cs typeface="Zar" pitchFamily="2" charset="-78"/>
              </a:rPr>
              <a:t>‌</a:t>
            </a:r>
            <a:r>
              <a:rPr lang="fa-IR" sz="2800" b="1">
                <a:solidFill>
                  <a:schemeClr val="accent2"/>
                </a:solidFill>
                <a:latin typeface="Times New Roman" pitchFamily="18" charset="0"/>
                <a:cs typeface="Zar" pitchFamily="2" charset="-78"/>
              </a:rPr>
              <a:t>تري نسبت به تصميمات انفرادي ارائه مي</a:t>
            </a:r>
            <a:r>
              <a:rPr lang="en-US" sz="2800" b="1">
                <a:solidFill>
                  <a:schemeClr val="accent2"/>
                </a:solidFill>
                <a:latin typeface="Times New Roman" pitchFamily="18" charset="0"/>
                <a:cs typeface="Zar" pitchFamily="2" charset="-78"/>
              </a:rPr>
              <a:t>‌</a:t>
            </a:r>
            <a:r>
              <a:rPr lang="fa-IR" sz="2800" b="1">
                <a:solidFill>
                  <a:schemeClr val="accent2"/>
                </a:solidFill>
                <a:latin typeface="Times New Roman" pitchFamily="18" charset="0"/>
                <a:cs typeface="Zar" pitchFamily="2" charset="-78"/>
              </a:rPr>
              <a:t>دهند. </a:t>
            </a:r>
          </a:p>
          <a:p>
            <a:pPr algn="r" rtl="1">
              <a:buFontTx/>
              <a:buBlip>
                <a:blip r:embed="rId4"/>
              </a:buBlip>
            </a:pPr>
            <a:r>
              <a:rPr lang="fa-IR" sz="2800" b="1">
                <a:solidFill>
                  <a:schemeClr val="accent2"/>
                </a:solidFill>
                <a:latin typeface="Times New Roman" pitchFamily="18" charset="0"/>
                <a:cs typeface="Zar" pitchFamily="2" charset="-78"/>
              </a:rPr>
              <a:t> گروه</a:t>
            </a:r>
            <a:r>
              <a:rPr lang="en-US" sz="2800" b="1">
                <a:solidFill>
                  <a:schemeClr val="accent2"/>
                </a:solidFill>
                <a:latin typeface="Times New Roman" pitchFamily="18" charset="0"/>
                <a:cs typeface="Zar" pitchFamily="2" charset="-78"/>
              </a:rPr>
              <a:t>‌</a:t>
            </a:r>
            <a:r>
              <a:rPr lang="fa-IR" sz="2800" b="1">
                <a:solidFill>
                  <a:schemeClr val="accent2"/>
                </a:solidFill>
                <a:latin typeface="Times New Roman" pitchFamily="18" charset="0"/>
                <a:cs typeface="Zar" pitchFamily="2" charset="-78"/>
              </a:rPr>
              <a:t>ها گزينه</a:t>
            </a:r>
            <a:r>
              <a:rPr lang="en-US" sz="2800" b="1">
                <a:solidFill>
                  <a:schemeClr val="accent2"/>
                </a:solidFill>
                <a:latin typeface="Times New Roman" pitchFamily="18" charset="0"/>
                <a:cs typeface="Zar" pitchFamily="2" charset="-78"/>
              </a:rPr>
              <a:t>‌</a:t>
            </a:r>
            <a:r>
              <a:rPr lang="fa-IR" sz="2800" b="1">
                <a:solidFill>
                  <a:schemeClr val="accent2"/>
                </a:solidFill>
                <a:latin typeface="Times New Roman" pitchFamily="18" charset="0"/>
                <a:cs typeface="Zar" pitchFamily="2" charset="-78"/>
              </a:rPr>
              <a:t>هاي زيادي را ارائه مي</a:t>
            </a:r>
            <a:r>
              <a:rPr lang="en-US" sz="2800" b="1">
                <a:solidFill>
                  <a:schemeClr val="accent2"/>
                </a:solidFill>
                <a:latin typeface="Times New Roman" pitchFamily="18" charset="0"/>
                <a:cs typeface="Zar" pitchFamily="2" charset="-78"/>
              </a:rPr>
              <a:t>‌</a:t>
            </a:r>
            <a:r>
              <a:rPr lang="fa-IR" sz="2800" b="1">
                <a:solidFill>
                  <a:schemeClr val="accent2"/>
                </a:solidFill>
                <a:latin typeface="Times New Roman" pitchFamily="18" charset="0"/>
                <a:cs typeface="Zar" pitchFamily="2" charset="-78"/>
              </a:rPr>
              <a:t>دهند. </a:t>
            </a:r>
          </a:p>
          <a:p>
            <a:pPr algn="r" rtl="1">
              <a:buFontTx/>
              <a:buBlip>
                <a:blip r:embed="rId4"/>
              </a:buBlip>
            </a:pPr>
            <a:r>
              <a:rPr lang="fa-IR" sz="2800" b="1">
                <a:solidFill>
                  <a:schemeClr val="accent2"/>
                </a:solidFill>
                <a:latin typeface="Times New Roman" pitchFamily="18" charset="0"/>
                <a:cs typeface="Zar" pitchFamily="2" charset="-78"/>
              </a:rPr>
              <a:t> تصميم گيري گروهي امكان پذيرش يك راه حل را افزايش مي</a:t>
            </a:r>
            <a:r>
              <a:rPr lang="en-US" sz="2800" b="1">
                <a:solidFill>
                  <a:schemeClr val="accent2"/>
                </a:solidFill>
                <a:latin typeface="Times New Roman" pitchFamily="18" charset="0"/>
                <a:cs typeface="Zar" pitchFamily="2" charset="-78"/>
              </a:rPr>
              <a:t>‌</a:t>
            </a:r>
            <a:r>
              <a:rPr lang="fa-IR" sz="2800" b="1">
                <a:solidFill>
                  <a:schemeClr val="accent2"/>
                </a:solidFill>
                <a:latin typeface="Times New Roman" pitchFamily="18" charset="0"/>
                <a:cs typeface="Zar" pitchFamily="2" charset="-78"/>
              </a:rPr>
              <a:t>دهد. </a:t>
            </a:r>
          </a:p>
          <a:p>
            <a:pPr algn="r" rtl="1">
              <a:buFontTx/>
              <a:buBlip>
                <a:blip r:embed="rId4"/>
              </a:buBlip>
            </a:pPr>
            <a:r>
              <a:rPr lang="fa-IR" sz="2800" b="1">
                <a:solidFill>
                  <a:schemeClr val="accent2"/>
                </a:solidFill>
                <a:latin typeface="Times New Roman" pitchFamily="18" charset="0"/>
                <a:cs typeface="Zar" pitchFamily="2" charset="-78"/>
              </a:rPr>
              <a:t> اين فرآيند حقانيت كار را نيز ارتقا مي</a:t>
            </a:r>
            <a:r>
              <a:rPr lang="en-US" sz="2800" b="1">
                <a:solidFill>
                  <a:schemeClr val="accent2"/>
                </a:solidFill>
                <a:latin typeface="Times New Roman" pitchFamily="18" charset="0"/>
                <a:cs typeface="Zar" pitchFamily="2" charset="-78"/>
              </a:rPr>
              <a:t>‌</a:t>
            </a:r>
            <a:r>
              <a:rPr lang="fa-IR" sz="2800" b="1">
                <a:solidFill>
                  <a:schemeClr val="accent2"/>
                </a:solidFill>
                <a:latin typeface="Times New Roman" pitchFamily="18" charset="0"/>
                <a:cs typeface="Zar" pitchFamily="2" charset="-78"/>
              </a:rPr>
              <a:t>دهد.</a:t>
            </a:r>
            <a:endParaRPr lang="en-US" sz="2800" b="1">
              <a:solidFill>
                <a:schemeClr val="accent2"/>
              </a:solidFill>
              <a:latin typeface="Times New Roman" pitchFamily="18" charset="0"/>
              <a:cs typeface="Zar" pitchFamily="2" charset="-78"/>
            </a:endParaRPr>
          </a:p>
        </p:txBody>
      </p:sp>
      <p:sp>
        <p:nvSpPr>
          <p:cNvPr id="40966" name="Text Box 6"/>
          <p:cNvSpPr txBox="1">
            <a:spLocks noChangeArrowheads="1"/>
          </p:cNvSpPr>
          <p:nvPr/>
        </p:nvSpPr>
        <p:spPr bwMode="auto">
          <a:xfrm>
            <a:off x="3851275" y="188913"/>
            <a:ext cx="4897438" cy="625475"/>
          </a:xfrm>
          <a:prstGeom prst="rect">
            <a:avLst/>
          </a:prstGeom>
          <a:noFill/>
          <a:ln w="9525">
            <a:noFill/>
            <a:miter lim="800000"/>
            <a:headEnd/>
            <a:tailEnd/>
          </a:ln>
        </p:spPr>
        <p:txBody>
          <a:bodyPr>
            <a:spAutoFit/>
          </a:bodyPr>
          <a:lstStyle/>
          <a:p>
            <a:pPr>
              <a:spcBef>
                <a:spcPct val="50000"/>
              </a:spcBef>
            </a:pPr>
            <a:r>
              <a:rPr lang="fa-IR" sz="3500" b="1">
                <a:solidFill>
                  <a:schemeClr val="bg1"/>
                </a:solidFill>
                <a:latin typeface="Zar" pitchFamily="2" charset="-78"/>
                <a:cs typeface="Zar" pitchFamily="2" charset="-78"/>
              </a:rPr>
              <a:t>مباني تصميم گيري</a:t>
            </a:r>
            <a:endParaRPr lang="en-US" sz="3500" b="1">
              <a:solidFill>
                <a:schemeClr val="bg1"/>
              </a:solidFill>
              <a:latin typeface="Zar" pitchFamily="2" charset="-78"/>
              <a:cs typeface="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blinds(horizontal)">
                                      <p:cBhvr>
                                        <p:cTn id="7" dur="500"/>
                                        <p:tgtEl>
                                          <p:spTgt spid="4096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965"/>
                                        </p:tgtEl>
                                        <p:attrNameLst>
                                          <p:attrName>style.visibility</p:attrName>
                                        </p:attrNameLst>
                                      </p:cBhvr>
                                      <p:to>
                                        <p:strVal val="visible"/>
                                      </p:to>
                                    </p:set>
                                    <p:animEffect transition="in" filter="blinds(horizontal)">
                                      <p:cBhvr>
                                        <p:cTn id="10"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P spid="4096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p:txBody>
          <a:bodyPr/>
          <a:lstStyle/>
          <a:p>
            <a:endParaRPr lang="fa-IR" smtClean="0"/>
          </a:p>
        </p:txBody>
      </p:sp>
      <p:sp>
        <p:nvSpPr>
          <p:cNvPr id="101379" name="Rectangle 3"/>
          <p:cNvSpPr>
            <a:spLocks noGrp="1" noChangeArrowheads="1"/>
          </p:cNvSpPr>
          <p:nvPr>
            <p:ph type="subTitle" idx="1"/>
          </p:nvPr>
        </p:nvSpPr>
        <p:spPr/>
        <p:txBody>
          <a:bodyPr/>
          <a:lstStyle/>
          <a:p>
            <a:endParaRPr lang="fa-IR" smtClean="0"/>
          </a:p>
        </p:txBody>
      </p:sp>
      <p:pic>
        <p:nvPicPr>
          <p:cNvPr id="101380"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3013" name="Text Box 5"/>
          <p:cNvSpPr txBox="1">
            <a:spLocks noChangeArrowheads="1"/>
          </p:cNvSpPr>
          <p:nvPr/>
        </p:nvSpPr>
        <p:spPr bwMode="auto">
          <a:xfrm>
            <a:off x="1116013" y="1628775"/>
            <a:ext cx="6769100" cy="3270250"/>
          </a:xfrm>
          <a:prstGeom prst="rect">
            <a:avLst/>
          </a:prstGeom>
          <a:noFill/>
          <a:ln w="9525">
            <a:noFill/>
            <a:miter lim="800000"/>
            <a:headEnd/>
            <a:tailEnd/>
          </a:ln>
        </p:spPr>
        <p:txBody>
          <a:bodyPr>
            <a:spAutoFit/>
          </a:bodyPr>
          <a:lstStyle/>
          <a:p>
            <a:pPr algn="r" rtl="1">
              <a:spcBef>
                <a:spcPct val="50000"/>
              </a:spcBef>
            </a:pPr>
            <a:r>
              <a:rPr lang="fa-IR" sz="2500" b="1">
                <a:solidFill>
                  <a:srgbClr val="006600"/>
                </a:solidFill>
                <a:latin typeface="Times New Roman" pitchFamily="18" charset="0"/>
                <a:cs typeface="Zar" pitchFamily="2" charset="-78"/>
              </a:rPr>
              <a:t>معايب تصميم</a:t>
            </a:r>
            <a:r>
              <a:rPr lang="en-US" sz="2500" b="1">
                <a:solidFill>
                  <a:srgbClr val="006600"/>
                </a:solidFill>
                <a:latin typeface="Times New Roman" pitchFamily="18" charset="0"/>
                <a:cs typeface="Zar" pitchFamily="2" charset="-78"/>
              </a:rPr>
              <a:t>‌</a:t>
            </a:r>
            <a:r>
              <a:rPr lang="fa-IR" sz="2500" b="1">
                <a:solidFill>
                  <a:srgbClr val="006600"/>
                </a:solidFill>
                <a:latin typeface="Times New Roman" pitchFamily="18" charset="0"/>
                <a:cs typeface="Zar" pitchFamily="2" charset="-78"/>
              </a:rPr>
              <a:t>گيري گروهي </a:t>
            </a:r>
          </a:p>
          <a:p>
            <a:pPr algn="r" rtl="1">
              <a:spcBef>
                <a:spcPct val="50000"/>
              </a:spcBef>
            </a:pPr>
            <a:endParaRPr lang="fa-IR" sz="2500" b="1">
              <a:solidFill>
                <a:schemeClr val="accent2"/>
              </a:solidFill>
              <a:latin typeface="Times New Roman" pitchFamily="18" charset="0"/>
              <a:cs typeface="Zar" pitchFamily="2" charset="-78"/>
            </a:endParaRPr>
          </a:p>
          <a:p>
            <a:pPr algn="r" rtl="1">
              <a:buFontTx/>
              <a:buBlip>
                <a:blip r:embed="rId4"/>
              </a:buBlip>
            </a:pPr>
            <a:r>
              <a:rPr lang="fa-IR" sz="2400" b="1">
                <a:solidFill>
                  <a:schemeClr val="accent2"/>
                </a:solidFill>
                <a:latin typeface="Times New Roman" pitchFamily="18" charset="0"/>
                <a:cs typeface="Zar" pitchFamily="2" charset="-78"/>
              </a:rPr>
              <a:t> زمان</a:t>
            </a:r>
            <a:r>
              <a:rPr lang="en-US" sz="2400" b="1">
                <a:solidFill>
                  <a:schemeClr val="accent2"/>
                </a:solidFill>
                <a:latin typeface="Times New Roman" pitchFamily="18" charset="0"/>
                <a:cs typeface="Zar" pitchFamily="2" charset="-78"/>
              </a:rPr>
              <a:t>‌</a:t>
            </a:r>
            <a:r>
              <a:rPr lang="fa-IR" sz="2400" b="1">
                <a:solidFill>
                  <a:schemeClr val="accent2"/>
                </a:solidFill>
                <a:latin typeface="Times New Roman" pitchFamily="18" charset="0"/>
                <a:cs typeface="Zar" pitchFamily="2" charset="-78"/>
              </a:rPr>
              <a:t>بر هستند؛</a:t>
            </a:r>
          </a:p>
          <a:p>
            <a:pPr algn="r" rtl="1">
              <a:buFontTx/>
              <a:buBlip>
                <a:blip r:embed="rId4"/>
              </a:buBlip>
            </a:pPr>
            <a:r>
              <a:rPr lang="fa-IR" sz="2400" b="1">
                <a:solidFill>
                  <a:schemeClr val="accent2"/>
                </a:solidFill>
                <a:latin typeface="Times New Roman" pitchFamily="18" charset="0"/>
                <a:cs typeface="Zar" pitchFamily="2" charset="-78"/>
              </a:rPr>
              <a:t> تشريك مساعي در گروه گاهي اوقات اثر بخش نيست؛</a:t>
            </a:r>
          </a:p>
          <a:p>
            <a:pPr algn="r" rtl="1">
              <a:buFontTx/>
              <a:buBlip>
                <a:blip r:embed="rId4"/>
              </a:buBlip>
            </a:pPr>
            <a:r>
              <a:rPr lang="fa-IR" sz="2400" b="1">
                <a:solidFill>
                  <a:schemeClr val="accent2"/>
                </a:solidFill>
                <a:latin typeface="Times New Roman" pitchFamily="18" charset="0"/>
                <a:cs typeface="Zar" pitchFamily="2" charset="-78"/>
              </a:rPr>
              <a:t> رده سازماني، تجربه، آگاهي از مشكل، تأثير گذاري بر ساير اعضا، مهارت</a:t>
            </a:r>
            <a:r>
              <a:rPr lang="en-US" sz="2400" b="1">
                <a:solidFill>
                  <a:schemeClr val="accent2"/>
                </a:solidFill>
                <a:latin typeface="Times New Roman" pitchFamily="18" charset="0"/>
                <a:cs typeface="Zar" pitchFamily="2" charset="-78"/>
              </a:rPr>
              <a:t>‌</a:t>
            </a:r>
            <a:r>
              <a:rPr lang="fa-IR" sz="2400" b="1">
                <a:solidFill>
                  <a:schemeClr val="accent2"/>
                </a:solidFill>
                <a:latin typeface="Times New Roman" pitchFamily="18" charset="0"/>
                <a:cs typeface="Zar" pitchFamily="2" charset="-78"/>
              </a:rPr>
              <a:t>هاي گفتاري، مثبت بودن و... اعضا</a:t>
            </a:r>
            <a:r>
              <a:rPr lang="ar-SA" sz="2400" b="1">
                <a:solidFill>
                  <a:schemeClr val="accent2"/>
                </a:solidFill>
                <a:latin typeface="Times New Roman" pitchFamily="18" charset="0"/>
                <a:cs typeface="Zar" pitchFamily="2" charset="-78"/>
              </a:rPr>
              <a:t>ي گروه با هم متفاوت باشند</a:t>
            </a:r>
            <a:r>
              <a:rPr lang="fa-IR" sz="2400" b="1">
                <a:solidFill>
                  <a:schemeClr val="accent2"/>
                </a:solidFill>
                <a:latin typeface="Times New Roman" pitchFamily="18" charset="0"/>
                <a:cs typeface="Zar" pitchFamily="2" charset="-78"/>
              </a:rPr>
              <a:t>؛</a:t>
            </a:r>
          </a:p>
          <a:p>
            <a:pPr algn="r" rtl="1">
              <a:buFontTx/>
              <a:buBlip>
                <a:blip r:embed="rId4"/>
              </a:buBlip>
            </a:pPr>
            <a:r>
              <a:rPr lang="fa-IR" sz="2400" b="1">
                <a:solidFill>
                  <a:schemeClr val="accent2"/>
                </a:solidFill>
                <a:latin typeface="Times New Roman" pitchFamily="18" charset="0"/>
                <a:cs typeface="Zar" pitchFamily="2" charset="-78"/>
              </a:rPr>
              <a:t> وجود فشارهايي براي تطبيق دادن؛</a:t>
            </a:r>
          </a:p>
          <a:p>
            <a:pPr algn="r" rtl="1">
              <a:buFontTx/>
              <a:buBlip>
                <a:blip r:embed="rId4"/>
              </a:buBlip>
            </a:pPr>
            <a:r>
              <a:rPr lang="fa-IR" sz="2400" b="1">
                <a:solidFill>
                  <a:schemeClr val="accent2"/>
                </a:solidFill>
                <a:latin typeface="Times New Roman" pitchFamily="18" charset="0"/>
                <a:cs typeface="Zar" pitchFamily="2" charset="-78"/>
              </a:rPr>
              <a:t> در اين نوع تصميم گيري</a:t>
            </a:r>
            <a:r>
              <a:rPr lang="en-US" sz="2400" b="1">
                <a:solidFill>
                  <a:schemeClr val="accent2"/>
                </a:solidFill>
                <a:latin typeface="Times New Roman" pitchFamily="18" charset="0"/>
                <a:cs typeface="Zar" pitchFamily="2" charset="-78"/>
              </a:rPr>
              <a:t>‌</a:t>
            </a:r>
            <a:r>
              <a:rPr lang="fa-IR" sz="2400" b="1">
                <a:solidFill>
                  <a:schemeClr val="accent2"/>
                </a:solidFill>
                <a:latin typeface="Times New Roman" pitchFamily="18" charset="0"/>
                <a:cs typeface="Zar" pitchFamily="2" charset="-78"/>
              </a:rPr>
              <a:t>ها مسئوليت مبهم وجود دارد.</a:t>
            </a:r>
            <a:endParaRPr lang="en-US" sz="2400" b="1">
              <a:solidFill>
                <a:schemeClr val="accent2"/>
              </a:solidFill>
              <a:latin typeface="Times New Roman" pitchFamily="18" charset="0"/>
              <a:cs typeface="Zar" pitchFamily="2" charset="-78"/>
            </a:endParaRPr>
          </a:p>
        </p:txBody>
      </p:sp>
      <p:sp>
        <p:nvSpPr>
          <p:cNvPr id="43014" name="Text Box 6"/>
          <p:cNvSpPr txBox="1">
            <a:spLocks noChangeArrowheads="1"/>
          </p:cNvSpPr>
          <p:nvPr/>
        </p:nvSpPr>
        <p:spPr bwMode="auto">
          <a:xfrm>
            <a:off x="3851275" y="188913"/>
            <a:ext cx="4897438" cy="625475"/>
          </a:xfrm>
          <a:prstGeom prst="rect">
            <a:avLst/>
          </a:prstGeom>
          <a:noFill/>
          <a:ln w="9525">
            <a:noFill/>
            <a:miter lim="800000"/>
            <a:headEnd/>
            <a:tailEnd/>
          </a:ln>
        </p:spPr>
        <p:txBody>
          <a:bodyPr>
            <a:spAutoFit/>
          </a:bodyPr>
          <a:lstStyle/>
          <a:p>
            <a:pPr>
              <a:spcBef>
                <a:spcPct val="50000"/>
              </a:spcBef>
            </a:pPr>
            <a:r>
              <a:rPr lang="fa-IR" sz="3500" b="1">
                <a:solidFill>
                  <a:schemeClr val="bg1"/>
                </a:solidFill>
                <a:latin typeface="Zar" pitchFamily="2" charset="-78"/>
                <a:cs typeface="Zar" pitchFamily="2" charset="-78"/>
              </a:rPr>
              <a:t>مباني تصميم گيري</a:t>
            </a:r>
            <a:endParaRPr lang="en-US" sz="3500" b="1">
              <a:solidFill>
                <a:schemeClr val="bg1"/>
              </a:solidFill>
              <a:latin typeface="Zar" pitchFamily="2" charset="-78"/>
              <a:cs typeface="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blinds(horizontal)">
                                      <p:cBhvr>
                                        <p:cTn id="7" dur="500"/>
                                        <p:tgtEl>
                                          <p:spTgt spid="430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3013"/>
                                        </p:tgtEl>
                                        <p:attrNameLst>
                                          <p:attrName>style.visibility</p:attrName>
                                        </p:attrNameLst>
                                      </p:cBhvr>
                                      <p:to>
                                        <p:strVal val="visible"/>
                                      </p:to>
                                    </p:set>
                                    <p:animEffect transition="in" filter="blinds(horizontal)">
                                      <p:cBhvr>
                                        <p:cTn id="10"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P spid="4301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p:txBody>
          <a:bodyPr/>
          <a:lstStyle/>
          <a:p>
            <a:endParaRPr lang="fa-IR" smtClean="0"/>
          </a:p>
        </p:txBody>
      </p:sp>
      <p:sp>
        <p:nvSpPr>
          <p:cNvPr id="102403" name="Rectangle 3"/>
          <p:cNvSpPr>
            <a:spLocks noGrp="1" noChangeArrowheads="1"/>
          </p:cNvSpPr>
          <p:nvPr>
            <p:ph type="subTitle" idx="1"/>
          </p:nvPr>
        </p:nvSpPr>
        <p:spPr/>
        <p:txBody>
          <a:bodyPr/>
          <a:lstStyle/>
          <a:p>
            <a:endParaRPr lang="fa-IR" smtClean="0"/>
          </a:p>
        </p:txBody>
      </p:sp>
      <p:pic>
        <p:nvPicPr>
          <p:cNvPr id="102404"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5061" name="Text Box 5"/>
          <p:cNvSpPr txBox="1">
            <a:spLocks noChangeArrowheads="1"/>
          </p:cNvSpPr>
          <p:nvPr/>
        </p:nvSpPr>
        <p:spPr bwMode="auto">
          <a:xfrm>
            <a:off x="539750" y="1628775"/>
            <a:ext cx="7345363" cy="2686050"/>
          </a:xfrm>
          <a:prstGeom prst="rect">
            <a:avLst/>
          </a:prstGeom>
          <a:noFill/>
          <a:ln w="9525">
            <a:noFill/>
            <a:miter lim="800000"/>
            <a:headEnd/>
            <a:tailEnd/>
          </a:ln>
        </p:spPr>
        <p:txBody>
          <a:bodyPr>
            <a:spAutoFit/>
          </a:bodyPr>
          <a:lstStyle/>
          <a:p>
            <a:pPr algn="r" rtl="1">
              <a:spcBef>
                <a:spcPct val="50000"/>
              </a:spcBef>
            </a:pPr>
            <a:r>
              <a:rPr lang="fa-IR" sz="2500" b="1">
                <a:solidFill>
                  <a:srgbClr val="006600"/>
                </a:solidFill>
                <a:latin typeface="Times New Roman" pitchFamily="18" charset="0"/>
                <a:cs typeface="Zar" pitchFamily="2" charset="-78"/>
              </a:rPr>
              <a:t>چه موقع گروه</a:t>
            </a:r>
            <a:r>
              <a:rPr lang="en-US" sz="2500" b="1">
                <a:solidFill>
                  <a:srgbClr val="006600"/>
                </a:solidFill>
                <a:latin typeface="Times New Roman" pitchFamily="18" charset="0"/>
                <a:cs typeface="Zar" pitchFamily="2" charset="-78"/>
              </a:rPr>
              <a:t>‌</a:t>
            </a:r>
            <a:r>
              <a:rPr lang="fa-IR" sz="2500" b="1">
                <a:solidFill>
                  <a:srgbClr val="006600"/>
                </a:solidFill>
                <a:latin typeface="Times New Roman" pitchFamily="18" charset="0"/>
                <a:cs typeface="Zar" pitchFamily="2" charset="-78"/>
              </a:rPr>
              <a:t>ها اثر بخش</a:t>
            </a:r>
            <a:r>
              <a:rPr lang="en-US" sz="2500" b="1">
                <a:solidFill>
                  <a:srgbClr val="006600"/>
                </a:solidFill>
                <a:latin typeface="Times New Roman" pitchFamily="18" charset="0"/>
                <a:cs typeface="Zar" pitchFamily="2" charset="-78"/>
              </a:rPr>
              <a:t>‌</a:t>
            </a:r>
            <a:r>
              <a:rPr lang="fa-IR" sz="2500" b="1">
                <a:solidFill>
                  <a:srgbClr val="006600"/>
                </a:solidFill>
                <a:latin typeface="Times New Roman" pitchFamily="18" charset="0"/>
                <a:cs typeface="Zar" pitchFamily="2" charset="-78"/>
              </a:rPr>
              <a:t>تر هستند؟ </a:t>
            </a:r>
          </a:p>
          <a:p>
            <a:pPr algn="r" rtl="1">
              <a:spcBef>
                <a:spcPct val="50000"/>
              </a:spcBef>
            </a:pPr>
            <a:endParaRPr lang="fa-IR" sz="1300" b="1">
              <a:solidFill>
                <a:schemeClr val="accent2"/>
              </a:solidFill>
              <a:latin typeface="Times New Roman" pitchFamily="18" charset="0"/>
              <a:cs typeface="Zar" pitchFamily="2" charset="-78"/>
            </a:endParaRPr>
          </a:p>
          <a:p>
            <a:pPr algn="r" rtl="1">
              <a:buFontTx/>
              <a:buBlip>
                <a:blip r:embed="rId4"/>
              </a:buBlip>
            </a:pPr>
            <a:r>
              <a:rPr lang="fa-IR" sz="2400" b="1">
                <a:solidFill>
                  <a:schemeClr val="accent2"/>
                </a:solidFill>
                <a:latin typeface="Times New Roman" pitchFamily="18" charset="0"/>
                <a:cs typeface="Zar" pitchFamily="2" charset="-78"/>
              </a:rPr>
              <a:t> </a:t>
            </a:r>
            <a:r>
              <a:rPr lang="fa-IR" sz="2000" b="1">
                <a:solidFill>
                  <a:schemeClr val="accent2"/>
                </a:solidFill>
                <a:latin typeface="Times New Roman" pitchFamily="18" charset="0"/>
                <a:cs typeface="Zar" pitchFamily="2" charset="-78"/>
              </a:rPr>
              <a:t>تصميمات گروهي به دقيق</a:t>
            </a:r>
            <a:r>
              <a:rPr lang="en-US" sz="2000" b="1">
                <a:solidFill>
                  <a:schemeClr val="accent2"/>
                </a:solidFill>
                <a:latin typeface="Times New Roman" pitchFamily="18" charset="0"/>
                <a:cs typeface="Zar" pitchFamily="2" charset="-78"/>
              </a:rPr>
              <a:t>‌</a:t>
            </a:r>
            <a:r>
              <a:rPr lang="fa-IR" sz="2000" b="1">
                <a:solidFill>
                  <a:schemeClr val="accent2"/>
                </a:solidFill>
                <a:latin typeface="Times New Roman" pitchFamily="18" charset="0"/>
                <a:cs typeface="Zar" pitchFamily="2" charset="-78"/>
              </a:rPr>
              <a:t>تر بودن گرايش دارند؛</a:t>
            </a:r>
          </a:p>
          <a:p>
            <a:pPr algn="r" rtl="1">
              <a:buFontTx/>
              <a:buBlip>
                <a:blip r:embed="rId4"/>
              </a:buBlip>
            </a:pPr>
            <a:r>
              <a:rPr lang="fa-IR" sz="2000" b="1">
                <a:solidFill>
                  <a:schemeClr val="accent2"/>
                </a:solidFill>
                <a:latin typeface="Times New Roman" pitchFamily="18" charset="0"/>
                <a:cs typeface="Zar" pitchFamily="2" charset="-78"/>
              </a:rPr>
              <a:t> اگر اثر بخشي تصميم از نظر سرعت تعريف شود افراد سريع</a:t>
            </a:r>
            <a:r>
              <a:rPr lang="en-US" sz="2000" b="1">
                <a:solidFill>
                  <a:schemeClr val="accent2"/>
                </a:solidFill>
                <a:latin typeface="Times New Roman" pitchFamily="18" charset="0"/>
                <a:cs typeface="Zar" pitchFamily="2" charset="-78"/>
              </a:rPr>
              <a:t>‌</a:t>
            </a:r>
            <a:r>
              <a:rPr lang="fa-IR" sz="2000" b="1">
                <a:solidFill>
                  <a:schemeClr val="accent2"/>
                </a:solidFill>
                <a:latin typeface="Times New Roman" pitchFamily="18" charset="0"/>
                <a:cs typeface="Zar" pitchFamily="2" charset="-78"/>
              </a:rPr>
              <a:t>تر هستند؛</a:t>
            </a:r>
          </a:p>
          <a:p>
            <a:pPr algn="r" rtl="1">
              <a:buFontTx/>
              <a:buBlip>
                <a:blip r:embed="rId4"/>
              </a:buBlip>
            </a:pPr>
            <a:r>
              <a:rPr lang="fa-IR" sz="2000" b="1">
                <a:solidFill>
                  <a:schemeClr val="accent2"/>
                </a:solidFill>
                <a:latin typeface="Times New Roman" pitchFamily="18" charset="0"/>
                <a:cs typeface="Zar" pitchFamily="2" charset="-78"/>
              </a:rPr>
              <a:t> اگر خلاقيت مهم باشد، در اين صورت گروه</a:t>
            </a:r>
            <a:r>
              <a:rPr lang="en-US" sz="2000" b="1">
                <a:solidFill>
                  <a:schemeClr val="accent2"/>
                </a:solidFill>
                <a:latin typeface="Times New Roman" pitchFamily="18" charset="0"/>
                <a:cs typeface="Zar" pitchFamily="2" charset="-78"/>
              </a:rPr>
              <a:t>‌</a:t>
            </a:r>
            <a:r>
              <a:rPr lang="fa-IR" sz="2000" b="1">
                <a:solidFill>
                  <a:schemeClr val="accent2"/>
                </a:solidFill>
                <a:latin typeface="Times New Roman" pitchFamily="18" charset="0"/>
                <a:cs typeface="Zar" pitchFamily="2" charset="-78"/>
              </a:rPr>
              <a:t>ها مؤثرتر از افراد هستند؛</a:t>
            </a:r>
          </a:p>
          <a:p>
            <a:pPr algn="r" rtl="1">
              <a:buFontTx/>
              <a:buBlip>
                <a:blip r:embed="rId4"/>
              </a:buBlip>
            </a:pPr>
            <a:r>
              <a:rPr lang="fa-IR" sz="2000" b="1">
                <a:solidFill>
                  <a:schemeClr val="accent2"/>
                </a:solidFill>
                <a:latin typeface="Times New Roman" pitchFamily="18" charset="0"/>
                <a:cs typeface="Zar" pitchFamily="2" charset="-78"/>
              </a:rPr>
              <a:t> اگر اثر بخشي به معني درجه پذيرش راه حل نهايي باشد، باز هم پيكان رو به سمت گروه است. </a:t>
            </a:r>
          </a:p>
          <a:p>
            <a:pPr algn="r" rtl="1">
              <a:buFontTx/>
              <a:buBlip>
                <a:blip r:embed="rId4"/>
              </a:buBlip>
            </a:pPr>
            <a:r>
              <a:rPr lang="fa-IR" sz="2000" b="1">
                <a:solidFill>
                  <a:schemeClr val="accent2"/>
                </a:solidFill>
                <a:latin typeface="Times New Roman" pitchFamily="18" charset="0"/>
                <a:cs typeface="Zar" pitchFamily="2" charset="-78"/>
              </a:rPr>
              <a:t> هر چه گروه بزرگتر باشد، فرصت بيشتري براي ديدگاه هاي متنوع فراهم مي شود. از طرف ديگر، گروه بزرگ تر نياز به هماهنگي بيشتر و زمان بيشتر براي مشاركت كليه اعضا دارد.</a:t>
            </a:r>
            <a:r>
              <a:rPr lang="fa-IR">
                <a:latin typeface="Zar" pitchFamily="2" charset="-78"/>
                <a:cs typeface="Zar" pitchFamily="2" charset="-78"/>
              </a:rPr>
              <a:t> </a:t>
            </a:r>
            <a:endParaRPr lang="en-US">
              <a:latin typeface="Zar" pitchFamily="2" charset="-78"/>
              <a:cs typeface="Zar" pitchFamily="2" charset="-78"/>
            </a:endParaRPr>
          </a:p>
        </p:txBody>
      </p:sp>
      <p:sp>
        <p:nvSpPr>
          <p:cNvPr id="45062" name="Text Box 6"/>
          <p:cNvSpPr txBox="1">
            <a:spLocks noChangeArrowheads="1"/>
          </p:cNvSpPr>
          <p:nvPr/>
        </p:nvSpPr>
        <p:spPr bwMode="auto">
          <a:xfrm>
            <a:off x="3851275" y="188913"/>
            <a:ext cx="4897438" cy="625475"/>
          </a:xfrm>
          <a:prstGeom prst="rect">
            <a:avLst/>
          </a:prstGeom>
          <a:noFill/>
          <a:ln w="9525">
            <a:noFill/>
            <a:miter lim="800000"/>
            <a:headEnd/>
            <a:tailEnd/>
          </a:ln>
        </p:spPr>
        <p:txBody>
          <a:bodyPr>
            <a:spAutoFit/>
          </a:bodyPr>
          <a:lstStyle/>
          <a:p>
            <a:pPr>
              <a:spcBef>
                <a:spcPct val="50000"/>
              </a:spcBef>
            </a:pPr>
            <a:r>
              <a:rPr lang="fa-IR" sz="3500" b="1">
                <a:solidFill>
                  <a:schemeClr val="bg1"/>
                </a:solidFill>
                <a:latin typeface="Zar" pitchFamily="2" charset="-78"/>
                <a:cs typeface="Zar" pitchFamily="2" charset="-78"/>
              </a:rPr>
              <a:t>مباني تصميم گيري</a:t>
            </a:r>
            <a:endParaRPr lang="en-US" sz="3500" b="1">
              <a:solidFill>
                <a:schemeClr val="bg1"/>
              </a:solidFill>
              <a:latin typeface="Zar" pitchFamily="2" charset="-78"/>
              <a:cs typeface="Zar" pitchFamily="2" charset="-78"/>
            </a:endParaRPr>
          </a:p>
        </p:txBody>
      </p:sp>
      <p:sp>
        <p:nvSpPr>
          <p:cNvPr id="45063" name="AutoShape 7"/>
          <p:cNvSpPr>
            <a:spLocks noChangeArrowheads="1"/>
          </p:cNvSpPr>
          <p:nvPr/>
        </p:nvSpPr>
        <p:spPr bwMode="auto">
          <a:xfrm>
            <a:off x="827088" y="5445125"/>
            <a:ext cx="4032250" cy="1223963"/>
          </a:xfrm>
          <a:prstGeom prst="cloudCallout">
            <a:avLst>
              <a:gd name="adj1" fmla="val 61181"/>
              <a:gd name="adj2" fmla="val -73606"/>
            </a:avLst>
          </a:prstGeom>
          <a:gradFill rotWithShape="1">
            <a:gsLst>
              <a:gs pos="0">
                <a:srgbClr val="0000FF">
                  <a:alpha val="0"/>
                </a:srgbClr>
              </a:gs>
              <a:gs pos="100000">
                <a:srgbClr val="000076">
                  <a:alpha val="50000"/>
                </a:srgbClr>
              </a:gs>
            </a:gsLst>
            <a:lin ang="5400000" scaled="1"/>
          </a:gradFill>
          <a:ln w="9525">
            <a:solidFill>
              <a:srgbClr val="339966"/>
            </a:solidFill>
            <a:round/>
            <a:headEnd/>
            <a:tailEnd/>
          </a:ln>
        </p:spPr>
        <p:txBody>
          <a:bodyPr lIns="91436" tIns="45718" rIns="91436" bIns="45718"/>
          <a:lstStyle/>
          <a:p>
            <a:pPr algn="ctr">
              <a:lnSpc>
                <a:spcPct val="80000"/>
              </a:lnSpc>
            </a:pPr>
            <a:r>
              <a:rPr lang="ar-SA" b="1">
                <a:solidFill>
                  <a:srgbClr val="009900"/>
                </a:solidFill>
              </a:rPr>
              <a:t>حد اقل افراد گروه پنج نفر و حداكثر پانزده نفر مطلوب ترين اندازه است.</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5062"/>
                                        </p:tgtEl>
                                        <p:attrNameLst>
                                          <p:attrName>style.visibility</p:attrName>
                                        </p:attrNameLst>
                                      </p:cBhvr>
                                      <p:to>
                                        <p:strVal val="visible"/>
                                      </p:to>
                                    </p:set>
                                    <p:animEffect transition="in" filter="blinds(horizontal)">
                                      <p:cBhvr>
                                        <p:cTn id="7" dur="500"/>
                                        <p:tgtEl>
                                          <p:spTgt spid="4506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5061"/>
                                        </p:tgtEl>
                                        <p:attrNameLst>
                                          <p:attrName>style.visibility</p:attrName>
                                        </p:attrNameLst>
                                      </p:cBhvr>
                                      <p:to>
                                        <p:strVal val="visible"/>
                                      </p:to>
                                    </p:set>
                                    <p:animEffect transition="in" filter="blinds(horizontal)">
                                      <p:cBhvr>
                                        <p:cTn id="10" dur="500"/>
                                        <p:tgtEl>
                                          <p:spTgt spid="45061"/>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45063"/>
                                        </p:tgtEl>
                                        <p:attrNameLst>
                                          <p:attrName>style.visibility</p:attrName>
                                        </p:attrNameLst>
                                      </p:cBhvr>
                                      <p:to>
                                        <p:strVal val="visible"/>
                                      </p:to>
                                    </p:set>
                                    <p:animEffect transition="in" filter="randombar(horizontal)">
                                      <p:cBhvr>
                                        <p:cTn id="14" dur="500"/>
                                        <p:tgtEl>
                                          <p:spTgt spid="4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P spid="45062" grpId="0"/>
      <p:bldP spid="4506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p:txBody>
          <a:bodyPr/>
          <a:lstStyle/>
          <a:p>
            <a:endParaRPr lang="fa-IR" smtClean="0"/>
          </a:p>
        </p:txBody>
      </p:sp>
      <p:sp>
        <p:nvSpPr>
          <p:cNvPr id="103427" name="Rectangle 3"/>
          <p:cNvSpPr>
            <a:spLocks noGrp="1" noChangeArrowheads="1"/>
          </p:cNvSpPr>
          <p:nvPr>
            <p:ph type="subTitle" idx="1"/>
          </p:nvPr>
        </p:nvSpPr>
        <p:spPr/>
        <p:txBody>
          <a:bodyPr/>
          <a:lstStyle/>
          <a:p>
            <a:endParaRPr lang="fa-IR" smtClean="0"/>
          </a:p>
        </p:txBody>
      </p:sp>
      <p:pic>
        <p:nvPicPr>
          <p:cNvPr id="103428"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7109" name="Text Box 5"/>
          <p:cNvSpPr txBox="1">
            <a:spLocks noChangeArrowheads="1"/>
          </p:cNvSpPr>
          <p:nvPr/>
        </p:nvSpPr>
        <p:spPr bwMode="auto">
          <a:xfrm>
            <a:off x="539750" y="1628775"/>
            <a:ext cx="7345363" cy="4062413"/>
          </a:xfrm>
          <a:prstGeom prst="rect">
            <a:avLst/>
          </a:prstGeom>
          <a:noFill/>
          <a:ln w="9525">
            <a:noFill/>
            <a:miter lim="800000"/>
            <a:headEnd/>
            <a:tailEnd/>
          </a:ln>
        </p:spPr>
        <p:txBody>
          <a:bodyPr>
            <a:spAutoFit/>
          </a:bodyPr>
          <a:lstStyle/>
          <a:p>
            <a:pPr algn="r" rtl="1">
              <a:spcBef>
                <a:spcPct val="50000"/>
              </a:spcBef>
            </a:pPr>
            <a:r>
              <a:rPr lang="fa-IR" sz="2900" b="1">
                <a:solidFill>
                  <a:srgbClr val="006600"/>
                </a:solidFill>
                <a:latin typeface="Times New Roman" pitchFamily="18" charset="0"/>
                <a:cs typeface="Zar" pitchFamily="2" charset="-78"/>
              </a:rPr>
              <a:t>چگونه تصميم</a:t>
            </a:r>
            <a:r>
              <a:rPr lang="en-US" sz="2900" b="1">
                <a:solidFill>
                  <a:srgbClr val="006600"/>
                </a:solidFill>
                <a:latin typeface="Times New Roman" pitchFamily="18" charset="0"/>
                <a:cs typeface="Zar" pitchFamily="2" charset="-78"/>
              </a:rPr>
              <a:t>‌</a:t>
            </a:r>
            <a:r>
              <a:rPr lang="fa-IR" sz="2900" b="1">
                <a:solidFill>
                  <a:srgbClr val="006600"/>
                </a:solidFill>
                <a:latin typeface="Times New Roman" pitchFamily="18" charset="0"/>
                <a:cs typeface="Zar" pitchFamily="2" charset="-78"/>
              </a:rPr>
              <a:t>گيري گروهي را بهبود بخشيم؟ </a:t>
            </a:r>
          </a:p>
          <a:p>
            <a:pPr algn="r" rtl="1">
              <a:spcBef>
                <a:spcPct val="50000"/>
              </a:spcBef>
            </a:pPr>
            <a:endParaRPr lang="fa-IR" sz="2900" b="1">
              <a:solidFill>
                <a:srgbClr val="006600"/>
              </a:solidFill>
              <a:latin typeface="Times New Roman" pitchFamily="18" charset="0"/>
              <a:cs typeface="Zar" pitchFamily="2" charset="-78"/>
            </a:endParaRPr>
          </a:p>
          <a:p>
            <a:pPr algn="r" rtl="1"/>
            <a:r>
              <a:rPr lang="fa-IR" sz="2800" b="1">
                <a:solidFill>
                  <a:schemeClr val="accent2"/>
                </a:solidFill>
                <a:latin typeface="Times New Roman" pitchFamily="18" charset="0"/>
                <a:cs typeface="Zar" pitchFamily="2" charset="-78"/>
              </a:rPr>
              <a:t>سه راه خلاق تر كردن تصميم</a:t>
            </a:r>
            <a:r>
              <a:rPr lang="en-US" sz="2800" b="1">
                <a:solidFill>
                  <a:schemeClr val="accent2"/>
                </a:solidFill>
                <a:latin typeface="Times New Roman" pitchFamily="18" charset="0"/>
                <a:cs typeface="Zar" pitchFamily="2" charset="-78"/>
              </a:rPr>
              <a:t>‌</a:t>
            </a:r>
            <a:r>
              <a:rPr lang="fa-IR" sz="2800" b="1">
                <a:solidFill>
                  <a:schemeClr val="accent2"/>
                </a:solidFill>
                <a:latin typeface="Times New Roman" pitchFamily="18" charset="0"/>
                <a:cs typeface="Zar" pitchFamily="2" charset="-78"/>
              </a:rPr>
              <a:t>گيري گروهي عبارت اند از:</a:t>
            </a:r>
            <a:r>
              <a:rPr lang="fa-IR" sz="2000" b="1">
                <a:latin typeface="Zar" pitchFamily="2" charset="-78"/>
                <a:cs typeface="Zar" pitchFamily="2" charset="-78"/>
              </a:rPr>
              <a:t> </a:t>
            </a:r>
          </a:p>
          <a:p>
            <a:pPr algn="r" rtl="1"/>
            <a:r>
              <a:rPr lang="fa-IR" sz="2000">
                <a:latin typeface="Zar" pitchFamily="2" charset="-78"/>
                <a:cs typeface="Zar" pitchFamily="2" charset="-78"/>
              </a:rPr>
              <a:t> </a:t>
            </a:r>
            <a:endParaRPr lang="fa-IR" sz="2900" b="1">
              <a:solidFill>
                <a:schemeClr val="accent2"/>
              </a:solidFill>
              <a:latin typeface="Times New Roman" pitchFamily="18" charset="0"/>
              <a:cs typeface="Zar" pitchFamily="2" charset="-78"/>
            </a:endParaRPr>
          </a:p>
          <a:p>
            <a:pPr algn="r" rtl="1">
              <a:buFontTx/>
              <a:buBlip>
                <a:blip r:embed="rId4"/>
              </a:buBlip>
            </a:pPr>
            <a:r>
              <a:rPr lang="fa-IR" sz="2800" b="1">
                <a:solidFill>
                  <a:schemeClr val="accent2"/>
                </a:solidFill>
                <a:latin typeface="Times New Roman" pitchFamily="18" charset="0"/>
                <a:cs typeface="Zar" pitchFamily="2" charset="-78"/>
              </a:rPr>
              <a:t> جلسات الكترونيكي؛</a:t>
            </a:r>
          </a:p>
          <a:p>
            <a:pPr algn="r" rtl="1">
              <a:buFontTx/>
              <a:buBlip>
                <a:blip r:embed="rId4"/>
              </a:buBlip>
            </a:pPr>
            <a:r>
              <a:rPr lang="fa-IR" sz="2800" b="1">
                <a:solidFill>
                  <a:schemeClr val="accent2"/>
                </a:solidFill>
                <a:latin typeface="Times New Roman" pitchFamily="18" charset="0"/>
                <a:cs typeface="Zar" pitchFamily="2" charset="-78"/>
              </a:rPr>
              <a:t> روش گروه اسمي؛</a:t>
            </a:r>
          </a:p>
          <a:p>
            <a:pPr algn="r" rtl="1">
              <a:buFontTx/>
              <a:buBlip>
                <a:blip r:embed="rId4"/>
              </a:buBlip>
            </a:pPr>
            <a:r>
              <a:rPr lang="fa-IR" sz="2800" b="1">
                <a:solidFill>
                  <a:schemeClr val="accent2"/>
                </a:solidFill>
                <a:latin typeface="Times New Roman" pitchFamily="18" charset="0"/>
                <a:cs typeface="Zar" pitchFamily="2" charset="-78"/>
              </a:rPr>
              <a:t> توفان مغزي.</a:t>
            </a:r>
          </a:p>
          <a:p>
            <a:pPr algn="r" rtl="1">
              <a:buFontTx/>
              <a:buBlip>
                <a:blip r:embed="rId4"/>
              </a:buBlip>
            </a:pPr>
            <a:endParaRPr lang="fa-IR" sz="2800" b="1">
              <a:solidFill>
                <a:schemeClr val="accent2"/>
              </a:solidFill>
              <a:latin typeface="Times New Roman" pitchFamily="18" charset="0"/>
              <a:cs typeface="Zar" pitchFamily="2" charset="-78"/>
            </a:endParaRPr>
          </a:p>
          <a:p>
            <a:pPr algn="r" rtl="1">
              <a:buFontTx/>
              <a:buBlip>
                <a:blip r:embed="rId4"/>
              </a:buBlip>
            </a:pPr>
            <a:endParaRPr lang="en-US" sz="2800" b="1">
              <a:solidFill>
                <a:schemeClr val="accent2"/>
              </a:solidFill>
              <a:latin typeface="Times New Roman" pitchFamily="18" charset="0"/>
              <a:cs typeface="Zar" pitchFamily="2" charset="-78"/>
            </a:endParaRPr>
          </a:p>
        </p:txBody>
      </p:sp>
      <p:sp>
        <p:nvSpPr>
          <p:cNvPr id="47110" name="Text Box 6"/>
          <p:cNvSpPr txBox="1">
            <a:spLocks noChangeArrowheads="1"/>
          </p:cNvSpPr>
          <p:nvPr/>
        </p:nvSpPr>
        <p:spPr bwMode="auto">
          <a:xfrm>
            <a:off x="3851275" y="188913"/>
            <a:ext cx="4897438" cy="625475"/>
          </a:xfrm>
          <a:prstGeom prst="rect">
            <a:avLst/>
          </a:prstGeom>
          <a:noFill/>
          <a:ln w="9525">
            <a:noFill/>
            <a:miter lim="800000"/>
            <a:headEnd/>
            <a:tailEnd/>
          </a:ln>
        </p:spPr>
        <p:txBody>
          <a:bodyPr>
            <a:spAutoFit/>
          </a:bodyPr>
          <a:lstStyle/>
          <a:p>
            <a:pPr>
              <a:spcBef>
                <a:spcPct val="50000"/>
              </a:spcBef>
            </a:pPr>
            <a:r>
              <a:rPr lang="fa-IR" sz="3500" b="1">
                <a:solidFill>
                  <a:schemeClr val="bg1"/>
                </a:solidFill>
                <a:latin typeface="Zar" pitchFamily="2" charset="-78"/>
                <a:cs typeface="Zar" pitchFamily="2" charset="-78"/>
              </a:rPr>
              <a:t>مباني تصميم گيري</a:t>
            </a:r>
            <a:endParaRPr lang="en-US" sz="3500" b="1">
              <a:solidFill>
                <a:schemeClr val="bg1"/>
              </a:solidFill>
              <a:latin typeface="Zar" pitchFamily="2" charset="-78"/>
              <a:cs typeface="Zar" pitchFamily="2" charset="-78"/>
            </a:endParaRPr>
          </a:p>
        </p:txBody>
      </p:sp>
      <p:pic>
        <p:nvPicPr>
          <p:cNvPr id="103431" name="Picture 7" descr="48"/>
          <p:cNvPicPr>
            <a:picLocks noChangeAspect="1" noChangeArrowheads="1"/>
          </p:cNvPicPr>
          <p:nvPr/>
        </p:nvPicPr>
        <p:blipFill>
          <a:blip r:embed="rId5"/>
          <a:srcRect/>
          <a:stretch>
            <a:fillRect/>
          </a:stretch>
        </p:blipFill>
        <p:spPr bwMode="auto">
          <a:xfrm>
            <a:off x="1258888" y="4005263"/>
            <a:ext cx="1866900" cy="124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blinds(horizontal)">
                                      <p:cBhvr>
                                        <p:cTn id="7" dur="500"/>
                                        <p:tgtEl>
                                          <p:spTgt spid="471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7109"/>
                                        </p:tgtEl>
                                        <p:attrNameLst>
                                          <p:attrName>style.visibility</p:attrName>
                                        </p:attrNameLst>
                                      </p:cBhvr>
                                      <p:to>
                                        <p:strVal val="visible"/>
                                      </p:to>
                                    </p:set>
                                    <p:animEffect transition="in" filter="blinds(horizontal)">
                                      <p:cBhvr>
                                        <p:cTn id="10"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47110"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endParaRPr lang="en-GB" smtClean="0"/>
          </a:p>
        </p:txBody>
      </p:sp>
      <p:sp>
        <p:nvSpPr>
          <p:cNvPr id="104451" name="Content Placeholder 2"/>
          <p:cNvSpPr>
            <a:spLocks noGrp="1"/>
          </p:cNvSpPr>
          <p:nvPr>
            <p:ph idx="1"/>
          </p:nvPr>
        </p:nvSpPr>
        <p:spPr>
          <a:xfrm>
            <a:off x="381000" y="2438400"/>
            <a:ext cx="8226425" cy="3190875"/>
          </a:xfrm>
        </p:spPr>
        <p:txBody>
          <a:bodyPr/>
          <a:lstStyle/>
          <a:p>
            <a:r>
              <a:rPr lang="fa-IR" smtClean="0"/>
              <a:t>کتاب سازمان و مدیریت از تئوری تا عمل ایران نژاد پاریزی</a:t>
            </a:r>
          </a:p>
          <a:p>
            <a:r>
              <a:rPr lang="fa-IR" smtClean="0"/>
              <a:t>کتاب برنامه ریزی استراتژیک دکتر طبیبی و ملکی</a:t>
            </a:r>
          </a:p>
          <a:p>
            <a:r>
              <a:rPr lang="fa-IR" smtClean="0"/>
              <a:t>برنامه ریزی عملیاتی سایت:</a:t>
            </a:r>
            <a:r>
              <a:rPr lang="en-GB" smtClean="0"/>
              <a:t>http://www.military.ir/</a:t>
            </a:r>
            <a:endParaRPr lang="fa-IR" smtClean="0"/>
          </a:p>
          <a:p>
            <a:r>
              <a:rPr lang="fa-IR" smtClean="0"/>
              <a:t>دستورالعمل تفضيلي راهنماي برنامه ريزي عملياتي،معاونت بهداشتي دانشگاه ع پ كرمان،‌واحد تحقيق و توسعه</a:t>
            </a:r>
          </a:p>
          <a:p>
            <a:r>
              <a:rPr lang="fa-IR" smtClean="0"/>
              <a:t>اسلایدهای آقای حسن امامی</a:t>
            </a:r>
          </a:p>
          <a:p>
            <a:r>
              <a:rPr lang="fa-IR" smtClean="0"/>
              <a:t>اسلایدهای دفتر اعتبار بخشي مركز آموزشي ،پژوهشي ودرماني امام حسين (ع) شاهرود</a:t>
            </a:r>
            <a:endParaRPr lang="en-US" smtClean="0"/>
          </a:p>
          <a:p>
            <a:endParaRPr lang="fa-IR" smtClean="0"/>
          </a:p>
          <a:p>
            <a:endParaRPr lang="en-GB" smtClean="0"/>
          </a:p>
        </p:txBody>
      </p:sp>
      <p:sp>
        <p:nvSpPr>
          <p:cNvPr id="104452" name="Footer Placeholder 6"/>
          <p:cNvSpPr>
            <a:spLocks noGrp="1"/>
          </p:cNvSpPr>
          <p:nvPr>
            <p:ph type="ftr" sz="quarter" idx="11"/>
          </p:nvPr>
        </p:nvSpPr>
        <p:spPr>
          <a:xfrm>
            <a:off x="609600" y="6638925"/>
            <a:ext cx="4252913" cy="219075"/>
          </a:xfrm>
          <a:noFill/>
        </p:spPr>
        <p:txBody>
          <a:bodyPr/>
          <a:lstStyle/>
          <a:p>
            <a:endParaRPr lang="en-US" smtClean="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p:cNvSpPr>
            <a:spLocks noGrp="1"/>
          </p:cNvSpPr>
          <p:nvPr>
            <p:ph type="sldNum" sz="quarter" idx="12"/>
          </p:nvPr>
        </p:nvSpPr>
        <p:spPr>
          <a:noFill/>
        </p:spPr>
        <p:txBody>
          <a:bodyPr/>
          <a:lstStyle/>
          <a:p>
            <a:fld id="{F593F8DC-2F31-4374-8C54-A931A60B20AF}" type="slidenum">
              <a:rPr lang="fa-IR" smtClean="0"/>
              <a:pPr/>
              <a:t>96</a:t>
            </a:fld>
            <a:endParaRPr lang="en-US" smtClean="0"/>
          </a:p>
        </p:txBody>
      </p:sp>
      <p:graphicFrame>
        <p:nvGraphicFramePr>
          <p:cNvPr id="1026" name="Object 2"/>
          <p:cNvGraphicFramePr>
            <a:graphicFrameLocks noChangeAspect="1"/>
          </p:cNvGraphicFramePr>
          <p:nvPr/>
        </p:nvGraphicFramePr>
        <p:xfrm>
          <a:off x="0" y="-95250"/>
          <a:ext cx="9144000" cy="6953250"/>
        </p:xfrm>
        <a:graphic>
          <a:graphicData uri="http://schemas.openxmlformats.org/presentationml/2006/ole">
            <p:oleObj spid="_x0000_s1026" name="Slide" r:id="rId3" imgW="4527550" imgH="3395663" progId="PowerPoint.Slide.8">
              <p:embed/>
            </p:oleObj>
          </a:graphicData>
        </a:graphic>
      </p:graphicFrame>
      <p:sp>
        <p:nvSpPr>
          <p:cNvPr id="150531" name="Text Box 3"/>
          <p:cNvSpPr txBox="1">
            <a:spLocks noChangeArrowheads="1"/>
          </p:cNvSpPr>
          <p:nvPr/>
        </p:nvSpPr>
        <p:spPr bwMode="auto">
          <a:xfrm>
            <a:off x="0" y="2133600"/>
            <a:ext cx="8915400" cy="1920875"/>
          </a:xfrm>
          <a:prstGeom prst="rect">
            <a:avLst/>
          </a:prstGeom>
          <a:noFill/>
          <a:ln w="9525">
            <a:noFill/>
            <a:miter lim="800000"/>
            <a:headEnd/>
            <a:tailEnd/>
          </a:ln>
        </p:spPr>
        <p:txBody>
          <a:bodyPr lIns="91426" tIns="45712" rIns="91426" bIns="45712">
            <a:spAutoFit/>
          </a:bodyPr>
          <a:lstStyle/>
          <a:p>
            <a:pPr algn="ctr">
              <a:spcBef>
                <a:spcPct val="50000"/>
              </a:spcBef>
            </a:pPr>
            <a:r>
              <a:rPr lang="fa-IR" sz="12000" b="1">
                <a:solidFill>
                  <a:schemeClr val="bg2"/>
                </a:solidFill>
                <a:latin typeface="Tahoma" pitchFamily="34" charset="0"/>
                <a:cs typeface="Titr" pitchFamily="2" charset="-78"/>
              </a:rPr>
              <a:t>با آرزوي توفيق</a:t>
            </a:r>
            <a:endParaRPr lang="en-GB" sz="12000" b="1">
              <a:solidFill>
                <a:schemeClr val="bg2"/>
              </a:solidFill>
              <a:latin typeface="Tahoma" pitchFamily="34" charset="0"/>
              <a:cs typeface="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50531"/>
                                        </p:tgtEl>
                                        <p:attrNameLst>
                                          <p:attrName>style.visibility</p:attrName>
                                        </p:attrNameLst>
                                      </p:cBhvr>
                                      <p:to>
                                        <p:strVal val="visible"/>
                                      </p:to>
                                    </p:set>
                                    <p:anim calcmode="lin" valueType="num">
                                      <p:cBhvr>
                                        <p:cTn id="7" dur="1000" fill="hold"/>
                                        <p:tgtEl>
                                          <p:spTgt spid="150531"/>
                                        </p:tgtEl>
                                        <p:attrNameLst>
                                          <p:attrName>ppt_w</p:attrName>
                                        </p:attrNameLst>
                                      </p:cBhvr>
                                      <p:tavLst>
                                        <p:tav tm="0">
                                          <p:val>
                                            <p:fltVal val="0"/>
                                          </p:val>
                                        </p:tav>
                                        <p:tav tm="100000">
                                          <p:val>
                                            <p:strVal val="#ppt_w"/>
                                          </p:val>
                                        </p:tav>
                                      </p:tavLst>
                                    </p:anim>
                                    <p:anim calcmode="lin" valueType="num">
                                      <p:cBhvr>
                                        <p:cTn id="8" dur="1000" fill="hold"/>
                                        <p:tgtEl>
                                          <p:spTgt spid="150531"/>
                                        </p:tgtEl>
                                        <p:attrNameLst>
                                          <p:attrName>ppt_h</p:attrName>
                                        </p:attrNameLst>
                                      </p:cBhvr>
                                      <p:tavLst>
                                        <p:tav tm="0">
                                          <p:val>
                                            <p:fltVal val="0"/>
                                          </p:val>
                                        </p:tav>
                                        <p:tav tm="100000">
                                          <p:val>
                                            <p:strVal val="#ppt_h"/>
                                          </p:val>
                                        </p:tav>
                                      </p:tavLst>
                                    </p:anim>
                                    <p:anim calcmode="lin" valueType="num">
                                      <p:cBhvr>
                                        <p:cTn id="9" dur="1000" fill="hold"/>
                                        <p:tgtEl>
                                          <p:spTgt spid="15053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05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autoUpdateAnimBg="0"/>
    </p:bld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Titr"/>
      </a:majorFont>
      <a:minorFont>
        <a:latin typeface="Arial"/>
        <a:ea typeface=""/>
        <a:cs typeface="Z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2392</TotalTime>
  <Words>4183</Words>
  <Application>Microsoft Office PowerPoint</Application>
  <PresentationFormat>On-screen Show (4:3)</PresentationFormat>
  <Paragraphs>676</Paragraphs>
  <Slides>96</Slides>
  <Notes>15</Notes>
  <HiddenSlides>1</HiddenSlides>
  <MMClips>0</MMClips>
  <ScaleCrop>false</ScaleCrop>
  <HeadingPairs>
    <vt:vector size="8" baseType="variant">
      <vt:variant>
        <vt:lpstr>Fonts Used</vt:lpstr>
      </vt:variant>
      <vt:variant>
        <vt:i4>18</vt:i4>
      </vt:variant>
      <vt:variant>
        <vt:lpstr>Theme</vt:lpstr>
      </vt:variant>
      <vt:variant>
        <vt:i4>4</vt:i4>
      </vt:variant>
      <vt:variant>
        <vt:lpstr>Embedded OLE Servers</vt:lpstr>
      </vt:variant>
      <vt:variant>
        <vt:i4>1</vt:i4>
      </vt:variant>
      <vt:variant>
        <vt:lpstr>Slide Titles</vt:lpstr>
      </vt:variant>
      <vt:variant>
        <vt:i4>96</vt:i4>
      </vt:variant>
    </vt:vector>
  </HeadingPairs>
  <TitlesOfParts>
    <vt:vector size="119" baseType="lpstr">
      <vt:lpstr>Arial</vt:lpstr>
      <vt:lpstr>Titr</vt:lpstr>
      <vt:lpstr>Zar</vt:lpstr>
      <vt:lpstr>Wingdings</vt:lpstr>
      <vt:lpstr>Calibri</vt:lpstr>
      <vt:lpstr>Times New Roman</vt:lpstr>
      <vt:lpstr>Koodak</vt:lpstr>
      <vt:lpstr>Homa</vt:lpstr>
      <vt:lpstr>Mitra</vt:lpstr>
      <vt:lpstr>B Nazanin</vt:lpstr>
      <vt:lpstr>Jadid</vt:lpstr>
      <vt:lpstr>Traffic</vt:lpstr>
      <vt:lpstr>B Titr</vt:lpstr>
      <vt:lpstr>B Zar</vt:lpstr>
      <vt:lpstr>Wingdings 2</vt:lpstr>
      <vt:lpstr>B Yagut</vt:lpstr>
      <vt:lpstr>Yagut</vt:lpstr>
      <vt:lpstr>Tahoma</vt:lpstr>
      <vt:lpstr>Capsules</vt:lpstr>
      <vt:lpstr>Office Theme</vt:lpstr>
      <vt:lpstr>1_Office Theme</vt:lpstr>
      <vt:lpstr>2_Office Theme</vt:lpstr>
      <vt:lpstr>Slide</vt:lpstr>
      <vt:lpstr>Slide 1</vt:lpstr>
      <vt:lpstr>برنامه ريزي عملیاتی </vt:lpstr>
      <vt:lpstr>برنامه ريزی</vt:lpstr>
      <vt:lpstr>برنامه ريزی</vt:lpstr>
      <vt:lpstr>Slide 5</vt:lpstr>
      <vt:lpstr>یک برنامه باید به چهار سوال پاسخ دهد</vt:lpstr>
      <vt:lpstr>گام هاي اساسي برنامه ريزي عملياتي</vt:lpstr>
      <vt:lpstr>تحليل وضعيت موجود</vt:lpstr>
      <vt:lpstr>  تجزیه و تحلیل اطلاعات </vt:lpstr>
      <vt:lpstr>بارش افكار براي تعيين علل ايجاد كننده نارضايتي كاركنان در سازمان مشكل: نارضايتي كاركنان در سازمان</vt:lpstr>
      <vt:lpstr>مراحل ترسيم شبكه عليت</vt:lpstr>
      <vt:lpstr>Slide 12</vt:lpstr>
      <vt:lpstr>نمودار استخوان ماهي</vt:lpstr>
      <vt:lpstr>Slide 14</vt:lpstr>
      <vt:lpstr>Slide 15</vt:lpstr>
      <vt:lpstr>اولويت بندي مشكلات</vt:lpstr>
      <vt:lpstr>نگارش برنامه عملیاتی</vt:lpstr>
      <vt:lpstr>کار گروهی</vt:lpstr>
      <vt:lpstr>برنامه ریزی عملیاتی</vt:lpstr>
      <vt:lpstr>هدف كلي </vt:lpstr>
      <vt:lpstr>(Objectives or  Specific Objectives) هدف اختصاصي</vt:lpstr>
      <vt:lpstr>Slide 22</vt:lpstr>
      <vt:lpstr>ويژگيهاي اهداف اختصاصيSMART</vt:lpstr>
      <vt:lpstr>Slide 24</vt:lpstr>
      <vt:lpstr>Slide 25</vt:lpstr>
      <vt:lpstr>شبکه هدف</vt:lpstr>
      <vt:lpstr>Slide 27</vt:lpstr>
      <vt:lpstr>برنامه ریزی عملیاتی</vt:lpstr>
      <vt:lpstr>Slide 29</vt:lpstr>
      <vt:lpstr>کار گروهی</vt:lpstr>
      <vt:lpstr>استراتژيها( با استفاده از شبکه عليت)</vt:lpstr>
      <vt:lpstr>برنامه ریزی عملیاتی</vt:lpstr>
      <vt:lpstr>Slide 33</vt:lpstr>
      <vt:lpstr>Slide 34</vt:lpstr>
      <vt:lpstr>Slide 35</vt:lpstr>
      <vt:lpstr>Slide 36</vt:lpstr>
      <vt:lpstr>بودجه ریزی عملیاتی و قیمت تمام شده</vt:lpstr>
      <vt:lpstr>بودجه ریزی عملیاتی و قیمت تمام شده</vt:lpstr>
      <vt:lpstr>Slide 39</vt:lpstr>
      <vt:lpstr>تکنیک های برنامه ریزی عملیاتی</vt:lpstr>
      <vt:lpstr>ابزارهای برنامه ریزی</vt:lpstr>
      <vt:lpstr>تکنیک های برنامه ریزی عملیاتی</vt:lpstr>
      <vt:lpstr>گانت چارت</vt:lpstr>
      <vt:lpstr>Slide 44</vt:lpstr>
      <vt:lpstr>Slide 45</vt:lpstr>
      <vt:lpstr>Slide 46</vt:lpstr>
      <vt:lpstr>تکنیک های برنامه ریزی عملیاتی</vt:lpstr>
      <vt:lpstr>تکنیک های برنامه ریزی عملیاتی</vt:lpstr>
      <vt:lpstr>Slide 49</vt:lpstr>
      <vt:lpstr>Slide 50</vt:lpstr>
      <vt:lpstr>Slide 51</vt:lpstr>
      <vt:lpstr>Slide 52</vt:lpstr>
      <vt:lpstr>تکنیک های برنامه ریزی عملیاتی</vt:lpstr>
      <vt:lpstr>تکنیک های برنامه ریزی عملیاتی</vt:lpstr>
      <vt:lpstr>نظارت و کنترل</vt:lpstr>
      <vt:lpstr>نظارت و کنترل</vt:lpstr>
      <vt:lpstr>نظارت و کنترل</vt:lpstr>
      <vt:lpstr>فرآيند کنترل </vt:lpstr>
      <vt:lpstr> تعيين استانداردها يا ضابطه براي کنترل  </vt:lpstr>
      <vt:lpstr>مقايسه عملکردها با اهداف و استانداردها: منابع اطلاعاتی اندازه گیری یا سنجش   </vt:lpstr>
      <vt:lpstr>تشخيص انحرافات و تحليل علل آن ها</vt:lpstr>
      <vt:lpstr>اقدامات اصلاحي</vt:lpstr>
      <vt:lpstr>انواع کنترل </vt:lpstr>
      <vt:lpstr>Slide 64</vt:lpstr>
      <vt:lpstr> طبقه بندي شاخص هاي مختلف سنجش عملكرد برنامه هاي سازمان </vt:lpstr>
      <vt:lpstr>Slide 66</vt:lpstr>
      <vt:lpstr>Slide 67</vt:lpstr>
      <vt:lpstr>Slide 68</vt:lpstr>
      <vt:lpstr>Slide 69</vt:lpstr>
      <vt:lpstr> شاخص هاي سنجش عملكرد كليدي را مشخص سازيد. </vt:lpstr>
      <vt:lpstr> نيازهاي اطلاعاتي را تعيين نمائيد. </vt:lpstr>
      <vt:lpstr>Slide 72</vt:lpstr>
      <vt:lpstr>تعيين چارچوب براي ارسال گزارش </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vector>
  </TitlesOfParts>
  <Company>IMU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Masoud Ferdosi</dc:creator>
  <cp:lastModifiedBy>mirab</cp:lastModifiedBy>
  <cp:revision>66</cp:revision>
  <dcterms:created xsi:type="dcterms:W3CDTF">2007-01-29T19:40:23Z</dcterms:created>
  <dcterms:modified xsi:type="dcterms:W3CDTF">2014-11-12T10:04:48Z</dcterms:modified>
</cp:coreProperties>
</file>